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87" d="100"/>
          <a:sy n="87" d="100"/>
        </p:scale>
        <p:origin x="1358"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817398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67771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30444D-F09A-4212-BE42-43F67D41BDEF}" type="datetimeFigureOut">
              <a:rPr lang="en-GB" smtClean="0"/>
              <a:t>19/05/2025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2595760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30444D-F09A-4212-BE42-43F67D41BDEF}" type="datetimeFigureOut">
              <a:rPr lang="en-GB" smtClean="0"/>
              <a:t>19/05/2025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976764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30444D-F09A-4212-BE42-43F67D41BDEF}" type="datetimeFigureOut">
              <a:rPr lang="en-GB" smtClean="0"/>
              <a:t>19/05/2025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48660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30444D-F09A-4212-BE42-43F67D41BDEF}" type="datetimeFigureOut">
              <a:rPr lang="en-GB" smtClean="0"/>
              <a:t>19/05/2025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2587488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30444D-F09A-4212-BE42-43F67D41BDEF}" type="datetimeFigureOut">
              <a:rPr lang="en-GB" smtClean="0"/>
              <a:t>19/05/2025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09847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30444D-F09A-4212-BE42-43F67D41BDEF}" type="datetimeFigureOut">
              <a:rPr lang="en-GB" smtClean="0"/>
              <a:t>19/05/2025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81248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30444D-F09A-4212-BE42-43F67D41BDEF}" type="datetimeFigureOut">
              <a:rPr lang="en-GB" smtClean="0"/>
              <a:t>19/05/2025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144866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69939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78693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30444D-F09A-4212-BE42-43F67D41BDEF}" type="datetimeFigureOut">
              <a:rPr lang="en-GB" smtClean="0"/>
              <a:t>19/05/2025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ADD092-2E22-4261-8E7E-F9655366FF36}" type="slidenum">
              <a:rPr lang="en-GB" smtClean="0"/>
              <a:t>‹#›</a:t>
            </a:fld>
            <a:endParaRPr lang="en-GB"/>
          </a:p>
        </p:txBody>
      </p:sp>
    </p:spTree>
    <p:extLst>
      <p:ext uri="{BB962C8B-B14F-4D97-AF65-F5344CB8AC3E}">
        <p14:creationId xmlns:p14="http://schemas.microsoft.com/office/powerpoint/2010/main" val="37833227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inkedin.com/company/poldarkshow" TargetMode="External"/><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hyperlink" Target="https://www.youtube.com/@PoldarkShow" TargetMode="External"/><Relationship Id="rId17" Type="http://schemas.openxmlformats.org/officeDocument/2006/relationships/image" Target="../media/image12.jpeg"/><Relationship Id="rId2" Type="http://schemas.openxmlformats.org/officeDocument/2006/relationships/image" Target="../media/image2.png"/><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www.instagram.com/poldarkshow/" TargetMode="External"/><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10.png"/><Relationship Id="rId10" Type="http://schemas.openxmlformats.org/officeDocument/2006/relationships/hyperlink" Target="https://www.tiktok.com/@poldarkshow" TargetMode="External"/><Relationship Id="rId4" Type="http://schemas.openxmlformats.org/officeDocument/2006/relationships/hyperlink" Target="https://www.facebook.com/poldarkshow/" TargetMode="External"/><Relationship Id="rId9"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u5Q1fj5qvPU" TargetMode="External"/><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www.youtube.com/@poldarkshow" TargetMode="Externa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orldmagicreview.com/2024/08/29/the-poldark-show-stage-hypnotist/#:~:text=%E2%98%86%E2%98%86%E2%98%86%E2%98%86,just%20for%20the%20wow%20factor."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linkedin.com/company/poldarkshow" TargetMode="External"/><Relationship Id="rId13" Type="http://schemas.openxmlformats.org/officeDocument/2006/relationships/image" Target="../media/image34.png"/><Relationship Id="rId18" Type="http://schemas.openxmlformats.org/officeDocument/2006/relationships/hyperlink" Target="https://online.flipbuilder.com/PoldarkShow/rzjy/" TargetMode="External"/><Relationship Id="rId3" Type="http://schemas.openxmlformats.org/officeDocument/2006/relationships/image" Target="../media/image28.png"/><Relationship Id="rId21" Type="http://schemas.openxmlformats.org/officeDocument/2006/relationships/image" Target="../media/image38.png"/><Relationship Id="rId7" Type="http://schemas.openxmlformats.org/officeDocument/2006/relationships/image" Target="../media/image30.png"/><Relationship Id="rId12" Type="http://schemas.openxmlformats.org/officeDocument/2006/relationships/image" Target="../media/image33.png"/><Relationship Id="rId17" Type="http://schemas.openxmlformats.org/officeDocument/2006/relationships/image" Target="../media/image36.png"/><Relationship Id="rId2" Type="http://schemas.openxmlformats.org/officeDocument/2006/relationships/hyperlink" Target="https://www.youtube.com/@PoldarkShow" TargetMode="External"/><Relationship Id="rId16" Type="http://schemas.openxmlformats.org/officeDocument/2006/relationships/hyperlink" Target="https://poldarkshow.com/wp-content/uploads/2025/05/POLDARK-CV-4x3-version-Powerpoint.pptx" TargetMode="External"/><Relationship Id="rId20" Type="http://schemas.openxmlformats.org/officeDocument/2006/relationships/hyperlink" Target="https://poldarkshow.com/wp-content/uploads/2025/05/POLDARK-CV-4x3-version.pdf" TargetMode="External"/><Relationship Id="rId1" Type="http://schemas.openxmlformats.org/officeDocument/2006/relationships/slideLayout" Target="../slideLayouts/slideLayout2.xml"/><Relationship Id="rId6" Type="http://schemas.openxmlformats.org/officeDocument/2006/relationships/hyperlink" Target="https://www.instagram.com/poldarkshow/" TargetMode="External"/><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5.png"/><Relationship Id="rId10" Type="http://schemas.openxmlformats.org/officeDocument/2006/relationships/hyperlink" Target="https://www.tiktok.com/@poldarkshow" TargetMode="External"/><Relationship Id="rId19" Type="http://schemas.openxmlformats.org/officeDocument/2006/relationships/image" Target="../media/image37.png"/><Relationship Id="rId4" Type="http://schemas.openxmlformats.org/officeDocument/2006/relationships/hyperlink" Target="https://www.facebook.com/poldarkshow/" TargetMode="External"/><Relationship Id="rId9" Type="http://schemas.openxmlformats.org/officeDocument/2006/relationships/image" Target="../media/image31.png"/><Relationship Id="rId14" Type="http://schemas.openxmlformats.org/officeDocument/2006/relationships/hyperlink" Target="https://www.poldarksho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85E783-9069-488C-B701-733B90F3A065}"/>
              </a:ext>
            </a:extLst>
          </p:cNvPr>
          <p:cNvPicPr>
            <a:picLocks noChangeAspect="1"/>
          </p:cNvPicPr>
          <p:nvPr/>
        </p:nvPicPr>
        <p:blipFill rotWithShape="1">
          <a:blip r:embed="rId2">
            <a:graysc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1578" r="13882" b="1578"/>
          <a:stretch/>
        </p:blipFill>
        <p:spPr>
          <a:xfrm>
            <a:off x="0" y="0"/>
            <a:ext cx="9144000" cy="6858000"/>
          </a:xfrm>
          <a:prstGeom prst="rect">
            <a:avLst/>
          </a:prstGeom>
        </p:spPr>
      </p:pic>
      <p:sp>
        <p:nvSpPr>
          <p:cNvPr id="2" name="Title 1">
            <a:extLst>
              <a:ext uri="{FF2B5EF4-FFF2-40B4-BE49-F238E27FC236}">
                <a16:creationId xmlns:a16="http://schemas.microsoft.com/office/drawing/2014/main" id="{22B584E3-23E3-455C-9CE4-AC0919D7F07A}"/>
              </a:ext>
            </a:extLst>
          </p:cNvPr>
          <p:cNvSpPr>
            <a:spLocks noGrp="1"/>
          </p:cNvSpPr>
          <p:nvPr>
            <p:ph type="ctrTitle"/>
          </p:nvPr>
        </p:nvSpPr>
        <p:spPr>
          <a:xfrm>
            <a:off x="150725" y="4783386"/>
            <a:ext cx="2292911" cy="629509"/>
          </a:xfrm>
        </p:spPr>
        <p:txBody>
          <a:bodyPr>
            <a:normAutofit fontScale="90000"/>
          </a:bodyPr>
          <a:lstStyle/>
          <a:p>
            <a:r>
              <a:rPr lang="en-GB" sz="3600" b="1" dirty="0">
                <a:solidFill>
                  <a:schemeClr val="bg1"/>
                </a:solidFill>
                <a:latin typeface="Poppins" panose="00000500000000000000" pitchFamily="2" charset="0"/>
                <a:cs typeface="Poppins" panose="00000500000000000000" pitchFamily="2" charset="0"/>
              </a:rPr>
              <a:t>POLDARK</a:t>
            </a:r>
          </a:p>
        </p:txBody>
      </p:sp>
      <p:sp>
        <p:nvSpPr>
          <p:cNvPr id="3" name="Subtitle 2">
            <a:extLst>
              <a:ext uri="{FF2B5EF4-FFF2-40B4-BE49-F238E27FC236}">
                <a16:creationId xmlns:a16="http://schemas.microsoft.com/office/drawing/2014/main" id="{6E780F0F-611B-4E96-9EAE-A1F830958F29}"/>
              </a:ext>
            </a:extLst>
          </p:cNvPr>
          <p:cNvSpPr>
            <a:spLocks noGrp="1"/>
          </p:cNvSpPr>
          <p:nvPr>
            <p:ph type="subTitle" idx="1"/>
          </p:nvPr>
        </p:nvSpPr>
        <p:spPr>
          <a:xfrm>
            <a:off x="0" y="4620060"/>
            <a:ext cx="4167554" cy="326651"/>
          </a:xfrm>
        </p:spPr>
        <p:txBody>
          <a:bodyPr>
            <a:noAutofit/>
          </a:bodyPr>
          <a:lstStyle/>
          <a:p>
            <a:r>
              <a:rPr lang="en-GB" sz="2100" b="1" dirty="0">
                <a:solidFill>
                  <a:schemeClr val="bg1"/>
                </a:solidFill>
                <a:latin typeface="Poppins" panose="00000500000000000000" pitchFamily="2" charset="0"/>
                <a:cs typeface="Poppins" panose="00000500000000000000" pitchFamily="2" charset="0"/>
              </a:rPr>
              <a:t>INTERNATIONAL HYPNOTIST</a:t>
            </a:r>
          </a:p>
        </p:txBody>
      </p:sp>
    </p:spTree>
    <p:extLst>
      <p:ext uri="{BB962C8B-B14F-4D97-AF65-F5344CB8AC3E}">
        <p14:creationId xmlns:p14="http://schemas.microsoft.com/office/powerpoint/2010/main" val="923029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FECEB6FE-70B0-4D06-9F7F-F52807963153}"/>
              </a:ext>
            </a:extLst>
          </p:cNvPr>
          <p:cNvPicPr>
            <a:picLocks noChangeAspect="1"/>
          </p:cNvPicPr>
          <p:nvPr/>
        </p:nvPicPr>
        <p:blipFill rotWithShape="1">
          <a:blip r:embed="rId2">
            <a:extLst>
              <a:ext uri="{28A0092B-C50C-407E-A947-70E740481C1C}">
                <a14:useLocalDpi xmlns:a14="http://schemas.microsoft.com/office/drawing/2010/main" val="0"/>
              </a:ext>
            </a:extLst>
          </a:blip>
          <a:srcRect l="14684" r="14745"/>
          <a:stretch/>
        </p:blipFill>
        <p:spPr>
          <a:xfrm>
            <a:off x="0" y="0"/>
            <a:ext cx="9144000" cy="6857999"/>
          </a:xfrm>
          <a:prstGeom prst="rect">
            <a:avLst/>
          </a:prstGeom>
          <a:noFill/>
        </p:spPr>
      </p:pic>
      <p:sp>
        <p:nvSpPr>
          <p:cNvPr id="42" name="Rectangle 41">
            <a:extLst>
              <a:ext uri="{FF2B5EF4-FFF2-40B4-BE49-F238E27FC236}">
                <a16:creationId xmlns:a16="http://schemas.microsoft.com/office/drawing/2014/main" id="{D1059D4C-72E4-4122-B90D-B4EA6F28CA73}"/>
              </a:ext>
            </a:extLst>
          </p:cNvPr>
          <p:cNvSpPr/>
          <p:nvPr/>
        </p:nvSpPr>
        <p:spPr>
          <a:xfrm>
            <a:off x="0" y="0"/>
            <a:ext cx="9144000" cy="685800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Rectangle 5">
            <a:extLst>
              <a:ext uri="{FF2B5EF4-FFF2-40B4-BE49-F238E27FC236}">
                <a16:creationId xmlns:a16="http://schemas.microsoft.com/office/drawing/2014/main" id="{75B9AFCC-F283-4C68-BD5B-3D4E54E6B51C}"/>
              </a:ext>
            </a:extLst>
          </p:cNvPr>
          <p:cNvSpPr/>
          <p:nvPr/>
        </p:nvSpPr>
        <p:spPr>
          <a:xfrm>
            <a:off x="366390" y="965100"/>
            <a:ext cx="4507167" cy="514542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a:extLst>
              <a:ext uri="{FF2B5EF4-FFF2-40B4-BE49-F238E27FC236}">
                <a16:creationId xmlns:a16="http://schemas.microsoft.com/office/drawing/2014/main" id="{3A41B562-B1E6-4301-B1BE-8BAB2015E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90" y="298725"/>
            <a:ext cx="2834017" cy="2834017"/>
          </a:xfrm>
          <a:prstGeom prst="rect">
            <a:avLst/>
          </a:prstGeom>
        </p:spPr>
      </p:pic>
      <p:sp>
        <p:nvSpPr>
          <p:cNvPr id="9" name="TextBox 8">
            <a:extLst>
              <a:ext uri="{FF2B5EF4-FFF2-40B4-BE49-F238E27FC236}">
                <a16:creationId xmlns:a16="http://schemas.microsoft.com/office/drawing/2014/main" id="{9A04535A-4053-49B4-A50D-3D7BF2CD2FF1}"/>
              </a:ext>
            </a:extLst>
          </p:cNvPr>
          <p:cNvSpPr txBox="1"/>
          <p:nvPr/>
        </p:nvSpPr>
        <p:spPr>
          <a:xfrm>
            <a:off x="902309" y="2256969"/>
            <a:ext cx="3325997" cy="1996700"/>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With an extremely interesting back story, Poldark is privileged to be part of a small unique handful of 'naturally' gifted hypnotists. Today, he is the only remaining one.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A master hypnotist with over 30 years’ of experience traveling the world, performing to corporate, private and public clients. Poldark is the hypnotist to see for powerful, mind-blowing mesmerising performances, with demonstrations of hypnotic phenomena and the power of the mind. Audiences leave entertained, amazed and wanting more.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Poldark has the ability to expertly navigate even the most complex of audience interactions, making for an unforgettable and unique experience, time after time.</a:t>
            </a:r>
          </a:p>
        </p:txBody>
      </p:sp>
      <p:pic>
        <p:nvPicPr>
          <p:cNvPr id="21" name="Picture 20">
            <a:hlinkClick r:id="rId4"/>
            <a:extLst>
              <a:ext uri="{FF2B5EF4-FFF2-40B4-BE49-F238E27FC236}">
                <a16:creationId xmlns:a16="http://schemas.microsoft.com/office/drawing/2014/main" id="{2ADAB076-4F3A-44FA-9165-A0E866AC5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898" y="4610345"/>
            <a:ext cx="191318" cy="191318"/>
          </a:xfrm>
          <a:prstGeom prst="rect">
            <a:avLst/>
          </a:prstGeom>
        </p:spPr>
      </p:pic>
      <p:pic>
        <p:nvPicPr>
          <p:cNvPr id="23" name="Picture 22">
            <a:hlinkClick r:id="rId6"/>
            <a:extLst>
              <a:ext uri="{FF2B5EF4-FFF2-40B4-BE49-F238E27FC236}">
                <a16:creationId xmlns:a16="http://schemas.microsoft.com/office/drawing/2014/main" id="{62E9AB80-7CFA-4B7B-B65B-A6E8C049B1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718" y="4609262"/>
            <a:ext cx="191318" cy="191318"/>
          </a:xfrm>
          <a:prstGeom prst="rect">
            <a:avLst/>
          </a:prstGeom>
        </p:spPr>
      </p:pic>
      <p:pic>
        <p:nvPicPr>
          <p:cNvPr id="25" name="Picture 24">
            <a:hlinkClick r:id="rId8"/>
            <a:extLst>
              <a:ext uri="{FF2B5EF4-FFF2-40B4-BE49-F238E27FC236}">
                <a16:creationId xmlns:a16="http://schemas.microsoft.com/office/drawing/2014/main" id="{188311E9-E594-46C4-B77C-C7B8B7363D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4721" y="4609262"/>
            <a:ext cx="191318" cy="191318"/>
          </a:xfrm>
          <a:prstGeom prst="rect">
            <a:avLst/>
          </a:prstGeom>
        </p:spPr>
      </p:pic>
      <p:pic>
        <p:nvPicPr>
          <p:cNvPr id="27" name="Picture 26">
            <a:hlinkClick r:id="rId10"/>
            <a:extLst>
              <a:ext uri="{FF2B5EF4-FFF2-40B4-BE49-F238E27FC236}">
                <a16:creationId xmlns:a16="http://schemas.microsoft.com/office/drawing/2014/main" id="{B763CE44-BF88-49C6-8085-2A8957492F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40725" y="4609262"/>
            <a:ext cx="191318" cy="191318"/>
          </a:xfrm>
          <a:prstGeom prst="rect">
            <a:avLst/>
          </a:prstGeom>
        </p:spPr>
      </p:pic>
      <p:pic>
        <p:nvPicPr>
          <p:cNvPr id="29" name="Picture 28">
            <a:hlinkClick r:id="rId12"/>
            <a:extLst>
              <a:ext uri="{FF2B5EF4-FFF2-40B4-BE49-F238E27FC236}">
                <a16:creationId xmlns:a16="http://schemas.microsoft.com/office/drawing/2014/main" id="{D86CDEA9-1DE5-460C-BADB-5B72A7DCC6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67723" y="4609262"/>
            <a:ext cx="191318" cy="191318"/>
          </a:xfrm>
          <a:prstGeom prst="rect">
            <a:avLst/>
          </a:prstGeom>
        </p:spPr>
      </p:pic>
      <p:pic>
        <p:nvPicPr>
          <p:cNvPr id="31" name="Picture 30">
            <a:extLst>
              <a:ext uri="{FF2B5EF4-FFF2-40B4-BE49-F238E27FC236}">
                <a16:creationId xmlns:a16="http://schemas.microsoft.com/office/drawing/2014/main" id="{2DA8B331-8FAF-41BB-81A1-3CE159043CC4}"/>
              </a:ext>
            </a:extLst>
          </p:cNvPr>
          <p:cNvPicPr>
            <a:picLocks noChangeAspect="1"/>
          </p:cNvPicPr>
          <p:nvPr/>
        </p:nvPicPr>
        <p:blipFill rotWithShape="1">
          <a:blip r:embed="rId14">
            <a:extLst>
              <a:ext uri="{28A0092B-C50C-407E-A947-70E740481C1C}">
                <a14:useLocalDpi xmlns:a14="http://schemas.microsoft.com/office/drawing/2010/main" val="0"/>
              </a:ext>
            </a:extLst>
          </a:blip>
          <a:srcRect l="5556" r="5556"/>
          <a:stretch/>
        </p:blipFill>
        <p:spPr>
          <a:xfrm>
            <a:off x="3758737" y="5082859"/>
            <a:ext cx="939138" cy="704354"/>
          </a:xfrm>
          <a:prstGeom prst="rect">
            <a:avLst/>
          </a:prstGeom>
        </p:spPr>
      </p:pic>
      <p:pic>
        <p:nvPicPr>
          <p:cNvPr id="33" name="Picture 32">
            <a:extLst>
              <a:ext uri="{FF2B5EF4-FFF2-40B4-BE49-F238E27FC236}">
                <a16:creationId xmlns:a16="http://schemas.microsoft.com/office/drawing/2014/main" id="{046B4EA6-C492-4DA6-B8D7-0E392805E57A}"/>
              </a:ext>
            </a:extLst>
          </p:cNvPr>
          <p:cNvPicPr>
            <a:picLocks noChangeAspect="1"/>
          </p:cNvPicPr>
          <p:nvPr/>
        </p:nvPicPr>
        <p:blipFill rotWithShape="1">
          <a:blip r:embed="rId15">
            <a:extLst>
              <a:ext uri="{28A0092B-C50C-407E-A947-70E740481C1C}">
                <a14:useLocalDpi xmlns:a14="http://schemas.microsoft.com/office/drawing/2010/main" val="0"/>
              </a:ext>
            </a:extLst>
          </a:blip>
          <a:srcRect l="5556" r="5556"/>
          <a:stretch/>
        </p:blipFill>
        <p:spPr>
          <a:xfrm>
            <a:off x="2707802" y="5082859"/>
            <a:ext cx="939138" cy="704354"/>
          </a:xfrm>
          <a:prstGeom prst="rect">
            <a:avLst/>
          </a:prstGeom>
        </p:spPr>
      </p:pic>
      <p:pic>
        <p:nvPicPr>
          <p:cNvPr id="35" name="Picture 34">
            <a:extLst>
              <a:ext uri="{FF2B5EF4-FFF2-40B4-BE49-F238E27FC236}">
                <a16:creationId xmlns:a16="http://schemas.microsoft.com/office/drawing/2014/main" id="{00192534-4BDF-4E8C-BBE4-2F7FE7613EB4}"/>
              </a:ext>
            </a:extLst>
          </p:cNvPr>
          <p:cNvPicPr>
            <a:picLocks noChangeAspect="1"/>
          </p:cNvPicPr>
          <p:nvPr/>
        </p:nvPicPr>
        <p:blipFill rotWithShape="1">
          <a:blip r:embed="rId16">
            <a:extLst>
              <a:ext uri="{28A0092B-C50C-407E-A947-70E740481C1C}">
                <a14:useLocalDpi xmlns:a14="http://schemas.microsoft.com/office/drawing/2010/main" val="0"/>
              </a:ext>
            </a:extLst>
          </a:blip>
          <a:srcRect l="5556" r="5556"/>
          <a:stretch/>
        </p:blipFill>
        <p:spPr>
          <a:xfrm>
            <a:off x="1654098" y="5082859"/>
            <a:ext cx="939138" cy="704354"/>
          </a:xfrm>
          <a:prstGeom prst="rect">
            <a:avLst/>
          </a:prstGeom>
        </p:spPr>
      </p:pic>
      <p:pic>
        <p:nvPicPr>
          <p:cNvPr id="37" name="Picture 36">
            <a:extLst>
              <a:ext uri="{FF2B5EF4-FFF2-40B4-BE49-F238E27FC236}">
                <a16:creationId xmlns:a16="http://schemas.microsoft.com/office/drawing/2014/main" id="{E986D5E2-C3C9-4AC5-B753-BA8A4D0C6120}"/>
              </a:ext>
            </a:extLst>
          </p:cNvPr>
          <p:cNvPicPr>
            <a:picLocks noChangeAspect="1"/>
          </p:cNvPicPr>
          <p:nvPr/>
        </p:nvPicPr>
        <p:blipFill rotWithShape="1">
          <a:blip r:embed="rId17">
            <a:extLst>
              <a:ext uri="{28A0092B-C50C-407E-A947-70E740481C1C}">
                <a14:useLocalDpi xmlns:a14="http://schemas.microsoft.com/office/drawing/2010/main" val="0"/>
              </a:ext>
            </a:extLst>
          </a:blip>
          <a:srcRect l="2383" r="2383"/>
          <a:stretch/>
        </p:blipFill>
        <p:spPr>
          <a:xfrm>
            <a:off x="597059" y="5082859"/>
            <a:ext cx="939139" cy="704354"/>
          </a:xfrm>
          <a:prstGeom prst="rect">
            <a:avLst/>
          </a:prstGeom>
        </p:spPr>
      </p:pic>
    </p:spTree>
    <p:extLst>
      <p:ext uri="{BB962C8B-B14F-4D97-AF65-F5344CB8AC3E}">
        <p14:creationId xmlns:p14="http://schemas.microsoft.com/office/powerpoint/2010/main" val="301515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23A1B6-EE3C-4577-9B11-288BDAE37DAE}"/>
              </a:ext>
            </a:extLst>
          </p:cNvPr>
          <p:cNvSpPr/>
          <p:nvPr/>
        </p:nvSpPr>
        <p:spPr>
          <a:xfrm>
            <a:off x="70945" y="165370"/>
            <a:ext cx="8994227" cy="650780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a:extLst>
              <a:ext uri="{FF2B5EF4-FFF2-40B4-BE49-F238E27FC236}">
                <a16:creationId xmlns:a16="http://schemas.microsoft.com/office/drawing/2014/main" id="{76338D16-F368-4F84-B89F-2E5A08008A12}"/>
              </a:ext>
            </a:extLst>
          </p:cNvPr>
          <p:cNvSpPr/>
          <p:nvPr/>
        </p:nvSpPr>
        <p:spPr>
          <a:xfrm>
            <a:off x="214009" y="184826"/>
            <a:ext cx="8696527" cy="6381344"/>
          </a:xfrm>
          <a:prstGeom prst="rect">
            <a:avLst/>
          </a:prstGeom>
          <a:noFill/>
          <a:ln w="381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angle 6">
            <a:extLst>
              <a:ext uri="{FF2B5EF4-FFF2-40B4-BE49-F238E27FC236}">
                <a16:creationId xmlns:a16="http://schemas.microsoft.com/office/drawing/2014/main" id="{4C3F40EB-DD65-45BD-9EF0-66BEC0AB3625}"/>
              </a:ext>
            </a:extLst>
          </p:cNvPr>
          <p:cNvSpPr/>
          <p:nvPr/>
        </p:nvSpPr>
        <p:spPr>
          <a:xfrm>
            <a:off x="874987" y="1771659"/>
            <a:ext cx="3664808" cy="27516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5" name="Content Placeholder 4">
            <a:extLst>
              <a:ext uri="{FF2B5EF4-FFF2-40B4-BE49-F238E27FC236}">
                <a16:creationId xmlns:a16="http://schemas.microsoft.com/office/drawing/2014/main" id="{3AC1C166-F18A-4331-88D8-C31E8672971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514" t="1250" r="12152" b="-1250"/>
          <a:stretch/>
        </p:blipFill>
        <p:spPr>
          <a:xfrm>
            <a:off x="1081913" y="1952530"/>
            <a:ext cx="3668897" cy="2751673"/>
          </a:xfrm>
          <a:effectLst>
            <a:outerShdw blurRad="203200" dist="88900" dir="13560000" sx="96000" sy="96000" algn="ctr" rotWithShape="0">
              <a:schemeClr val="bg1">
                <a:alpha val="60000"/>
              </a:schemeClr>
            </a:outerShdw>
          </a:effectLst>
        </p:spPr>
      </p:pic>
      <p:sp>
        <p:nvSpPr>
          <p:cNvPr id="8" name="TextBox 7">
            <a:extLst>
              <a:ext uri="{FF2B5EF4-FFF2-40B4-BE49-F238E27FC236}">
                <a16:creationId xmlns:a16="http://schemas.microsoft.com/office/drawing/2014/main" id="{E3772FDA-2A02-4E6C-84D0-97B81D4C4007}"/>
              </a:ext>
            </a:extLst>
          </p:cNvPr>
          <p:cNvSpPr txBox="1"/>
          <p:nvPr/>
        </p:nvSpPr>
        <p:spPr>
          <a:xfrm>
            <a:off x="5200773" y="2091804"/>
            <a:ext cx="2718946" cy="461665"/>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OVER 30 YEARS</a:t>
            </a:r>
          </a:p>
        </p:txBody>
      </p:sp>
      <p:sp>
        <p:nvSpPr>
          <p:cNvPr id="9" name="TextBox 8">
            <a:extLst>
              <a:ext uri="{FF2B5EF4-FFF2-40B4-BE49-F238E27FC236}">
                <a16:creationId xmlns:a16="http://schemas.microsoft.com/office/drawing/2014/main" id="{2FF022C5-229B-4CC1-ADEB-B187CB6FA686}"/>
              </a:ext>
            </a:extLst>
          </p:cNvPr>
          <p:cNvSpPr txBox="1"/>
          <p:nvPr/>
        </p:nvSpPr>
        <p:spPr>
          <a:xfrm>
            <a:off x="5293406" y="2966827"/>
            <a:ext cx="2915680" cy="1234953"/>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English born Hypnotist, Poldark, first performed stage hypnosis in the early 1990’s.</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Starting his expansive career, as then, the youngest Stage Hypnotist in Europe, at an age of just 21.</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His career has seen him perform in many countries around the world including America, Spain, Germany, Ireland and the UK.</a:t>
            </a:r>
          </a:p>
        </p:txBody>
      </p:sp>
      <p:cxnSp>
        <p:nvCxnSpPr>
          <p:cNvPr id="11" name="Straight Connector 10">
            <a:extLst>
              <a:ext uri="{FF2B5EF4-FFF2-40B4-BE49-F238E27FC236}">
                <a16:creationId xmlns:a16="http://schemas.microsoft.com/office/drawing/2014/main" id="{A336BD5A-EAA4-4D90-A038-BBDD545E5E55}"/>
              </a:ext>
            </a:extLst>
          </p:cNvPr>
          <p:cNvCxnSpPr>
            <a:cxnSpLocks/>
          </p:cNvCxnSpPr>
          <p:nvPr/>
        </p:nvCxnSpPr>
        <p:spPr>
          <a:xfrm>
            <a:off x="5298746" y="2530385"/>
            <a:ext cx="1927291" cy="0"/>
          </a:xfrm>
          <a:prstGeom prst="line">
            <a:avLst/>
          </a:prstGeom>
          <a:ln w="3810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94759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4E5E2C-45A6-4C1B-B28D-2E37863801EB}"/>
              </a:ext>
            </a:extLst>
          </p:cNvPr>
          <p:cNvPicPr>
            <a:picLocks noChangeAspect="1"/>
          </p:cNvPicPr>
          <p:nvPr/>
        </p:nvPicPr>
        <p:blipFill rotWithShape="1">
          <a:blip r:embed="rId2">
            <a:extLst>
              <a:ext uri="{28A0092B-C50C-407E-A947-70E740481C1C}">
                <a14:useLocalDpi xmlns:a14="http://schemas.microsoft.com/office/drawing/2010/main" val="0"/>
              </a:ext>
            </a:extLst>
          </a:blip>
          <a:srcRect l="15168" t="829" r="15062" b="829"/>
          <a:stretch/>
        </p:blipFill>
        <p:spPr>
          <a:xfrm>
            <a:off x="0" y="0"/>
            <a:ext cx="9143998" cy="6858000"/>
          </a:xfrm>
          <a:prstGeom prst="rect">
            <a:avLst/>
          </a:prstGeom>
        </p:spPr>
      </p:pic>
      <p:sp>
        <p:nvSpPr>
          <p:cNvPr id="6" name="Rectangle 5">
            <a:extLst>
              <a:ext uri="{FF2B5EF4-FFF2-40B4-BE49-F238E27FC236}">
                <a16:creationId xmlns:a16="http://schemas.microsoft.com/office/drawing/2014/main" id="{82E0D1F6-EE64-4508-9DDC-50D62E4BD45F}"/>
              </a:ext>
            </a:extLst>
          </p:cNvPr>
          <p:cNvSpPr/>
          <p:nvPr/>
        </p:nvSpPr>
        <p:spPr>
          <a:xfrm>
            <a:off x="0" y="525294"/>
            <a:ext cx="9143999" cy="569068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TextBox 6">
            <a:extLst>
              <a:ext uri="{FF2B5EF4-FFF2-40B4-BE49-F238E27FC236}">
                <a16:creationId xmlns:a16="http://schemas.microsoft.com/office/drawing/2014/main" id="{AFDDD83B-C542-4BA8-9C7E-3A3655397233}"/>
              </a:ext>
            </a:extLst>
          </p:cNvPr>
          <p:cNvSpPr txBox="1"/>
          <p:nvPr/>
        </p:nvSpPr>
        <p:spPr>
          <a:xfrm>
            <a:off x="539969" y="1355753"/>
            <a:ext cx="1998949" cy="600164"/>
          </a:xfrm>
          <a:prstGeom prst="rect">
            <a:avLst/>
          </a:prstGeom>
          <a:noFill/>
        </p:spPr>
        <p:txBody>
          <a:bodyPr wrap="square" rtlCol="0">
            <a:spAutoFit/>
          </a:bodyPr>
          <a:lstStyle/>
          <a:p>
            <a:r>
              <a:rPr lang="en-GB" sz="3300" b="1" dirty="0">
                <a:solidFill>
                  <a:schemeClr val="bg1"/>
                </a:solidFill>
              </a:rPr>
              <a:t>STAGE.</a:t>
            </a:r>
          </a:p>
        </p:txBody>
      </p:sp>
      <p:sp>
        <p:nvSpPr>
          <p:cNvPr id="9" name="TextBox 8">
            <a:extLst>
              <a:ext uri="{FF2B5EF4-FFF2-40B4-BE49-F238E27FC236}">
                <a16:creationId xmlns:a16="http://schemas.microsoft.com/office/drawing/2014/main" id="{127BEAFC-84FE-4BF1-B283-DBF6C7131CEF}"/>
              </a:ext>
            </a:extLst>
          </p:cNvPr>
          <p:cNvSpPr txBox="1"/>
          <p:nvPr/>
        </p:nvSpPr>
        <p:spPr>
          <a:xfrm>
            <a:off x="419746" y="2284925"/>
            <a:ext cx="3403224" cy="715581"/>
          </a:xfrm>
          <a:prstGeom prst="rect">
            <a:avLst/>
          </a:prstGeom>
          <a:noFill/>
        </p:spPr>
        <p:txBody>
          <a:bodyPr wrap="square" rtlCol="0">
            <a:spAutoFit/>
          </a:bodyPr>
          <a:lstStyle/>
          <a:p>
            <a:r>
              <a:rPr lang="en-GB" sz="4050" dirty="0">
                <a:solidFill>
                  <a:schemeClr val="bg1"/>
                </a:solidFill>
                <a:latin typeface="Freshman" pitchFamily="2" charset="0"/>
              </a:rPr>
              <a:t>THEATRE.</a:t>
            </a:r>
          </a:p>
        </p:txBody>
      </p:sp>
      <p:sp>
        <p:nvSpPr>
          <p:cNvPr id="10" name="TextBox 9">
            <a:extLst>
              <a:ext uri="{FF2B5EF4-FFF2-40B4-BE49-F238E27FC236}">
                <a16:creationId xmlns:a16="http://schemas.microsoft.com/office/drawing/2014/main" id="{700C55A7-D05B-4200-96A6-C81E401E8031}"/>
              </a:ext>
            </a:extLst>
          </p:cNvPr>
          <p:cNvSpPr txBox="1"/>
          <p:nvPr/>
        </p:nvSpPr>
        <p:spPr>
          <a:xfrm>
            <a:off x="4922782" y="1771528"/>
            <a:ext cx="3698983" cy="2123658"/>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Poldark is a Master International Cabaret and Stage Hypnotist.</a:t>
            </a:r>
          </a:p>
          <a:p>
            <a:r>
              <a:rPr lang="en-GB" sz="825" dirty="0">
                <a:solidFill>
                  <a:schemeClr val="bg1"/>
                </a:solidFill>
                <a:latin typeface="Poppins" panose="00000500000000000000" pitchFamily="2" charset="0"/>
                <a:cs typeface="Poppins" panose="00000500000000000000" pitchFamily="2" charset="0"/>
              </a:rPr>
              <a:t>His production show can be seen in many theatre venues across the UK, as he is one of a handful of hypnotists that perform on an actual theatre stage.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theatre and stage settings are where he feels most at home. Over the years he has scripted and moulded his show to suit most medium to large theatre venues.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With professional staffing who make up the team at the Poldark Show, sound and lighting technicians and stage /show coordinators, work alongside him to deliver a first class production show.</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His stage performances have attracted media attention throughout the globe.</a:t>
            </a:r>
          </a:p>
        </p:txBody>
      </p:sp>
      <p:sp>
        <p:nvSpPr>
          <p:cNvPr id="11" name="TextBox 10">
            <a:extLst>
              <a:ext uri="{FF2B5EF4-FFF2-40B4-BE49-F238E27FC236}">
                <a16:creationId xmlns:a16="http://schemas.microsoft.com/office/drawing/2014/main" id="{9D55FEE3-468E-4A35-AD74-1C152CFABC12}"/>
              </a:ext>
            </a:extLst>
          </p:cNvPr>
          <p:cNvSpPr txBox="1"/>
          <p:nvPr/>
        </p:nvSpPr>
        <p:spPr>
          <a:xfrm>
            <a:off x="4880411" y="4522306"/>
            <a:ext cx="1924249" cy="276999"/>
          </a:xfrm>
          <a:prstGeom prst="rect">
            <a:avLst/>
          </a:prstGeom>
          <a:noFill/>
        </p:spPr>
        <p:txBody>
          <a:bodyPr wrap="square" rtlCol="0">
            <a:spAutoFit/>
          </a:bodyPr>
          <a:lstStyle/>
          <a:p>
            <a:r>
              <a:rPr lang="en-GB" sz="1200" dirty="0">
                <a:solidFill>
                  <a:srgbClr val="FFC000"/>
                </a:solidFill>
                <a:latin typeface="TR" panose="00000900000000000000" pitchFamily="2" charset="0"/>
                <a:cs typeface="Poppins" panose="00000500000000000000" pitchFamily="2" charset="0"/>
              </a:rPr>
              <a:t>HEADLINE ACT</a:t>
            </a:r>
          </a:p>
        </p:txBody>
      </p:sp>
      <p:sp>
        <p:nvSpPr>
          <p:cNvPr id="13" name="TextBox 12">
            <a:extLst>
              <a:ext uri="{FF2B5EF4-FFF2-40B4-BE49-F238E27FC236}">
                <a16:creationId xmlns:a16="http://schemas.microsoft.com/office/drawing/2014/main" id="{016107E3-385C-4233-B4F8-CDEF2491FA43}"/>
              </a:ext>
            </a:extLst>
          </p:cNvPr>
          <p:cNvSpPr txBox="1"/>
          <p:nvPr/>
        </p:nvSpPr>
        <p:spPr>
          <a:xfrm>
            <a:off x="4922782" y="4919264"/>
            <a:ext cx="1724354" cy="784830"/>
          </a:xfrm>
          <a:prstGeom prst="rect">
            <a:avLst/>
          </a:prstGeom>
          <a:noFill/>
        </p:spPr>
        <p:txBody>
          <a:bodyPr wrap="square" rtlCol="0">
            <a:spAutoFit/>
          </a:bodyPr>
          <a:lstStyle/>
          <a:p>
            <a:r>
              <a:rPr lang="en-GB" sz="900" dirty="0">
                <a:solidFill>
                  <a:schemeClr val="bg1"/>
                </a:solidFill>
              </a:rPr>
              <a:t>Headlining shows throughout the UK with support performances from some of the countries most sought after Magicians and Entertainers.</a:t>
            </a:r>
          </a:p>
        </p:txBody>
      </p:sp>
      <p:sp>
        <p:nvSpPr>
          <p:cNvPr id="14" name="TextBox 13">
            <a:extLst>
              <a:ext uri="{FF2B5EF4-FFF2-40B4-BE49-F238E27FC236}">
                <a16:creationId xmlns:a16="http://schemas.microsoft.com/office/drawing/2014/main" id="{89303878-D440-4A7B-807A-46F545FC85C4}"/>
              </a:ext>
            </a:extLst>
          </p:cNvPr>
          <p:cNvSpPr txBox="1"/>
          <p:nvPr/>
        </p:nvSpPr>
        <p:spPr>
          <a:xfrm>
            <a:off x="6907267" y="4919264"/>
            <a:ext cx="1724354" cy="646331"/>
          </a:xfrm>
          <a:prstGeom prst="rect">
            <a:avLst/>
          </a:prstGeom>
          <a:noFill/>
        </p:spPr>
        <p:txBody>
          <a:bodyPr wrap="square" rtlCol="0">
            <a:spAutoFit/>
          </a:bodyPr>
          <a:lstStyle/>
          <a:p>
            <a:r>
              <a:rPr lang="en-GB" sz="900" dirty="0">
                <a:solidFill>
                  <a:schemeClr val="bg1"/>
                </a:solidFill>
              </a:rPr>
              <a:t>The show has toured throughout the UK, bringing a fascinating experience to theatregoers around the country.</a:t>
            </a:r>
          </a:p>
        </p:txBody>
      </p:sp>
      <p:sp>
        <p:nvSpPr>
          <p:cNvPr id="15" name="TextBox 14">
            <a:extLst>
              <a:ext uri="{FF2B5EF4-FFF2-40B4-BE49-F238E27FC236}">
                <a16:creationId xmlns:a16="http://schemas.microsoft.com/office/drawing/2014/main" id="{ACEBA6F6-93D2-48F1-8B74-1396AF35194D}"/>
              </a:ext>
            </a:extLst>
          </p:cNvPr>
          <p:cNvSpPr txBox="1"/>
          <p:nvPr/>
        </p:nvSpPr>
        <p:spPr>
          <a:xfrm>
            <a:off x="522235" y="1707844"/>
            <a:ext cx="2094505" cy="600164"/>
          </a:xfrm>
          <a:prstGeom prst="rect">
            <a:avLst/>
          </a:prstGeom>
          <a:noFill/>
        </p:spPr>
        <p:txBody>
          <a:bodyPr wrap="square" rtlCol="0">
            <a:spAutoFit/>
          </a:bodyPr>
          <a:lstStyle/>
          <a:p>
            <a:r>
              <a:rPr lang="en-GB" sz="3300" b="1" dirty="0">
                <a:solidFill>
                  <a:schemeClr val="bg1"/>
                </a:solidFill>
              </a:rPr>
              <a:t>CABARET.</a:t>
            </a:r>
          </a:p>
        </p:txBody>
      </p:sp>
      <p:sp>
        <p:nvSpPr>
          <p:cNvPr id="16" name="TextBox 15">
            <a:extLst>
              <a:ext uri="{FF2B5EF4-FFF2-40B4-BE49-F238E27FC236}">
                <a16:creationId xmlns:a16="http://schemas.microsoft.com/office/drawing/2014/main" id="{CA6551F8-7AA6-4BCD-824E-254AC88BF3BF}"/>
              </a:ext>
            </a:extLst>
          </p:cNvPr>
          <p:cNvSpPr txBox="1"/>
          <p:nvPr/>
        </p:nvSpPr>
        <p:spPr>
          <a:xfrm>
            <a:off x="6907268" y="4522306"/>
            <a:ext cx="1809097" cy="276999"/>
          </a:xfrm>
          <a:prstGeom prst="rect">
            <a:avLst/>
          </a:prstGeom>
          <a:noFill/>
        </p:spPr>
        <p:txBody>
          <a:bodyPr wrap="square" rtlCol="0">
            <a:spAutoFit/>
          </a:bodyPr>
          <a:lstStyle/>
          <a:p>
            <a:r>
              <a:rPr lang="en-GB" sz="1200" dirty="0">
                <a:solidFill>
                  <a:srgbClr val="FFC000"/>
                </a:solidFill>
                <a:latin typeface="TR" panose="00000900000000000000" pitchFamily="2" charset="0"/>
                <a:cs typeface="Poppins" panose="00000500000000000000" pitchFamily="2" charset="0"/>
              </a:rPr>
              <a:t>ON TOUR</a:t>
            </a:r>
          </a:p>
        </p:txBody>
      </p:sp>
    </p:spTree>
    <p:extLst>
      <p:ext uri="{BB962C8B-B14F-4D97-AF65-F5344CB8AC3E}">
        <p14:creationId xmlns:p14="http://schemas.microsoft.com/office/powerpoint/2010/main" val="121075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388A8B-2F15-4396-8CA2-53EE3F8C2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866" y="878028"/>
            <a:ext cx="3903134" cy="2927351"/>
          </a:xfrm>
          <a:prstGeom prst="rect">
            <a:avLst/>
          </a:prstGeom>
        </p:spPr>
      </p:pic>
      <p:pic>
        <p:nvPicPr>
          <p:cNvPr id="8" name="Picture 7">
            <a:hlinkClick r:id="rId3"/>
            <a:extLst>
              <a:ext uri="{FF2B5EF4-FFF2-40B4-BE49-F238E27FC236}">
                <a16:creationId xmlns:a16="http://schemas.microsoft.com/office/drawing/2014/main" id="{50583B9F-0280-4DA2-9016-97D84E8C03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6000" y="3051845"/>
            <a:ext cx="3903134" cy="2928126"/>
          </a:xfrm>
          <a:prstGeom prst="rect">
            <a:avLst/>
          </a:prstGeom>
        </p:spPr>
      </p:pic>
      <p:sp>
        <p:nvSpPr>
          <p:cNvPr id="9" name="TextBox 8">
            <a:extLst>
              <a:ext uri="{FF2B5EF4-FFF2-40B4-BE49-F238E27FC236}">
                <a16:creationId xmlns:a16="http://schemas.microsoft.com/office/drawing/2014/main" id="{96ACF850-4B69-4ADE-952E-5D3C15BE22CA}"/>
              </a:ext>
            </a:extLst>
          </p:cNvPr>
          <p:cNvSpPr txBox="1"/>
          <p:nvPr/>
        </p:nvSpPr>
        <p:spPr>
          <a:xfrm>
            <a:off x="5170118" y="1579956"/>
            <a:ext cx="3214898" cy="854080"/>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He is privileged to be part of a small unique handful of 'naturally' gifted hypnotists.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This is demonstrated throughout his shows, as he takes his volunteers into the audience, making the audience feel like they are part of the entertainment.</a:t>
            </a:r>
          </a:p>
        </p:txBody>
      </p:sp>
      <p:sp>
        <p:nvSpPr>
          <p:cNvPr id="10" name="TextBox 9">
            <a:extLst>
              <a:ext uri="{FF2B5EF4-FFF2-40B4-BE49-F238E27FC236}">
                <a16:creationId xmlns:a16="http://schemas.microsoft.com/office/drawing/2014/main" id="{E43F6C99-5C50-4230-8A01-1782C65C23BF}"/>
              </a:ext>
            </a:extLst>
          </p:cNvPr>
          <p:cNvSpPr txBox="1"/>
          <p:nvPr/>
        </p:nvSpPr>
        <p:spPr>
          <a:xfrm>
            <a:off x="605369" y="4515909"/>
            <a:ext cx="3412068" cy="634789"/>
          </a:xfrm>
          <a:prstGeom prst="rect">
            <a:avLst/>
          </a:prstGeom>
          <a:noFill/>
        </p:spPr>
        <p:txBody>
          <a:bodyPr wrap="square" rtlCol="0">
            <a:spAutoFit/>
          </a:bodyPr>
          <a:lstStyle/>
          <a:p>
            <a:r>
              <a:rPr lang="en-GB" sz="900" dirty="0">
                <a:solidFill>
                  <a:schemeClr val="bg1"/>
                </a:solidFill>
              </a:rPr>
              <a:t>Watch the Show Reel and see what can be experienced.</a:t>
            </a:r>
          </a:p>
          <a:p>
            <a:endParaRPr lang="en-GB" sz="900" dirty="0">
              <a:solidFill>
                <a:schemeClr val="bg1"/>
              </a:solidFill>
            </a:endParaRPr>
          </a:p>
          <a:p>
            <a:r>
              <a:rPr lang="en-GB" sz="900" dirty="0">
                <a:solidFill>
                  <a:schemeClr val="bg1"/>
                </a:solidFill>
              </a:rPr>
              <a:t>Alternatively, browse through some YouTube clips... </a:t>
            </a:r>
            <a:endParaRPr lang="en-GB" sz="1050" dirty="0">
              <a:solidFill>
                <a:schemeClr val="bg1"/>
              </a:solidFill>
            </a:endParaRPr>
          </a:p>
          <a:p>
            <a:r>
              <a:rPr lang="en-GB" sz="825" dirty="0">
                <a:solidFill>
                  <a:srgbClr val="FF0000"/>
                </a:solidFill>
                <a:hlinkClick r:id="rId5">
                  <a:extLst>
                    <a:ext uri="{A12FA001-AC4F-418D-AE19-62706E023703}">
                      <ahyp:hlinkClr xmlns:ahyp="http://schemas.microsoft.com/office/drawing/2018/hyperlinkcolor" val="tx"/>
                    </a:ext>
                  </a:extLst>
                </a:hlinkClick>
              </a:rPr>
              <a:t>youtube.com/@PoldarkShow</a:t>
            </a:r>
            <a:endParaRPr lang="en-GB" sz="825" dirty="0">
              <a:solidFill>
                <a:srgbClr val="FF0000"/>
              </a:solidFill>
            </a:endParaRPr>
          </a:p>
        </p:txBody>
      </p:sp>
      <p:pic>
        <p:nvPicPr>
          <p:cNvPr id="5" name="Picture 4">
            <a:hlinkClick r:id="rId3"/>
            <a:extLst>
              <a:ext uri="{FF2B5EF4-FFF2-40B4-BE49-F238E27FC236}">
                <a16:creationId xmlns:a16="http://schemas.microsoft.com/office/drawing/2014/main" id="{1E65D97E-772E-4B21-A81B-9BA9232C9981}"/>
              </a:ext>
            </a:extLst>
          </p:cNvPr>
          <p:cNvPicPr>
            <a:picLocks noChangeAspect="1"/>
          </p:cNvPicPr>
          <p:nvPr/>
        </p:nvPicPr>
        <p:blipFill rotWithShape="1">
          <a:blip r:embed="rId6">
            <a:extLst>
              <a:ext uri="{28A0092B-C50C-407E-A947-70E740481C1C}">
                <a14:useLocalDpi xmlns:a14="http://schemas.microsoft.com/office/drawing/2010/main" val="0"/>
              </a:ext>
            </a:extLst>
          </a:blip>
          <a:srcRect l="11564" t="32989" r="9056" b="37332"/>
          <a:stretch/>
        </p:blipFill>
        <p:spPr>
          <a:xfrm>
            <a:off x="4980373" y="3240350"/>
            <a:ext cx="870012" cy="390617"/>
          </a:xfrm>
          <a:prstGeom prst="rect">
            <a:avLst/>
          </a:prstGeom>
        </p:spPr>
      </p:pic>
    </p:spTree>
    <p:extLst>
      <p:ext uri="{BB962C8B-B14F-4D97-AF65-F5344CB8AC3E}">
        <p14:creationId xmlns:p14="http://schemas.microsoft.com/office/powerpoint/2010/main" val="4016064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alpha val="80000"/>
          </a:schemeClr>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9CE219-B171-41C5-AD0C-CFC840F2D84F}"/>
              </a:ext>
            </a:extLst>
          </p:cNvPr>
          <p:cNvSpPr/>
          <p:nvPr/>
        </p:nvSpPr>
        <p:spPr>
          <a:xfrm>
            <a:off x="0" y="0"/>
            <a:ext cx="9144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E9A57D4-07A2-4D90-8C80-18B52CEC55A7}"/>
              </a:ext>
            </a:extLst>
          </p:cNvPr>
          <p:cNvSpPr txBox="1"/>
          <p:nvPr/>
        </p:nvSpPr>
        <p:spPr>
          <a:xfrm>
            <a:off x="784794" y="1195184"/>
            <a:ext cx="4684673" cy="461665"/>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IT'S NOT JUST A STAGE SHOW</a:t>
            </a:r>
          </a:p>
        </p:txBody>
      </p:sp>
      <p:sp>
        <p:nvSpPr>
          <p:cNvPr id="7" name="TextBox 6">
            <a:extLst>
              <a:ext uri="{FF2B5EF4-FFF2-40B4-BE49-F238E27FC236}">
                <a16:creationId xmlns:a16="http://schemas.microsoft.com/office/drawing/2014/main" id="{1D16B95C-2F61-43B5-B47E-29616CF204A9}"/>
              </a:ext>
            </a:extLst>
          </p:cNvPr>
          <p:cNvSpPr txBox="1"/>
          <p:nvPr/>
        </p:nvSpPr>
        <p:spPr>
          <a:xfrm>
            <a:off x="784795" y="1795347"/>
            <a:ext cx="5844606" cy="346249"/>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Entertaining is </a:t>
            </a:r>
            <a:r>
              <a:rPr lang="en-GB" sz="825" dirty="0" err="1">
                <a:latin typeface="Poppins" panose="00000500000000000000" pitchFamily="2" charset="0"/>
                <a:cs typeface="Poppins" panose="00000500000000000000" pitchFamily="2" charset="0"/>
              </a:rPr>
              <a:t>Poldarks</a:t>
            </a:r>
            <a:r>
              <a:rPr lang="en-GB" sz="825" dirty="0">
                <a:latin typeface="Poppins" panose="00000500000000000000" pitchFamily="2" charset="0"/>
                <a:cs typeface="Poppins" panose="00000500000000000000" pitchFamily="2" charset="0"/>
              </a:rPr>
              <a:t>' passion and performing for large audiences is where he feels most at home. Providing entertainment for corporate and private clients is just as important as for theatregoers.</a:t>
            </a:r>
          </a:p>
        </p:txBody>
      </p:sp>
      <p:cxnSp>
        <p:nvCxnSpPr>
          <p:cNvPr id="8" name="Straight Connector 7">
            <a:extLst>
              <a:ext uri="{FF2B5EF4-FFF2-40B4-BE49-F238E27FC236}">
                <a16:creationId xmlns:a16="http://schemas.microsoft.com/office/drawing/2014/main" id="{55ED8D50-6121-4F3A-B123-8F524BA19CB4}"/>
              </a:ext>
            </a:extLst>
          </p:cNvPr>
          <p:cNvCxnSpPr>
            <a:cxnSpLocks/>
          </p:cNvCxnSpPr>
          <p:nvPr/>
        </p:nvCxnSpPr>
        <p:spPr>
          <a:xfrm>
            <a:off x="874301" y="1648280"/>
            <a:ext cx="1927291"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6AB014D5-FEA2-498B-A796-18317C4E179B}"/>
              </a:ext>
            </a:extLst>
          </p:cNvPr>
          <p:cNvSpPr/>
          <p:nvPr/>
        </p:nvSpPr>
        <p:spPr>
          <a:xfrm>
            <a:off x="720582"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Box 9">
            <a:extLst>
              <a:ext uri="{FF2B5EF4-FFF2-40B4-BE49-F238E27FC236}">
                <a16:creationId xmlns:a16="http://schemas.microsoft.com/office/drawing/2014/main" id="{F174B2A5-A363-4A87-BEC5-7575023A8D81}"/>
              </a:ext>
            </a:extLst>
          </p:cNvPr>
          <p:cNvSpPr txBox="1"/>
          <p:nvPr/>
        </p:nvSpPr>
        <p:spPr>
          <a:xfrm>
            <a:off x="720581" y="3656996"/>
            <a:ext cx="2192868" cy="300082"/>
          </a:xfrm>
          <a:prstGeom prst="rect">
            <a:avLst/>
          </a:prstGeom>
          <a:noFill/>
        </p:spPr>
        <p:txBody>
          <a:bodyPr wrap="square" rtlCol="0">
            <a:spAutoFit/>
          </a:bodyPr>
          <a:lstStyle/>
          <a:p>
            <a:pPr algn="ctr"/>
            <a:r>
              <a:rPr lang="en-GB" sz="1350" b="1" dirty="0">
                <a:solidFill>
                  <a:schemeClr val="bg1"/>
                </a:solidFill>
                <a:latin typeface="Poppins" panose="00000500000000000000" pitchFamily="2" charset="0"/>
                <a:cs typeface="Poppins" panose="00000500000000000000" pitchFamily="2" charset="0"/>
              </a:rPr>
              <a:t>THEATRE</a:t>
            </a:r>
          </a:p>
        </p:txBody>
      </p:sp>
      <p:sp>
        <p:nvSpPr>
          <p:cNvPr id="11" name="TextBox 10">
            <a:extLst>
              <a:ext uri="{FF2B5EF4-FFF2-40B4-BE49-F238E27FC236}">
                <a16:creationId xmlns:a16="http://schemas.microsoft.com/office/drawing/2014/main" id="{B930B854-4E19-411F-AB91-A18DDED42B11}"/>
              </a:ext>
            </a:extLst>
          </p:cNvPr>
          <p:cNvSpPr txBox="1"/>
          <p:nvPr/>
        </p:nvSpPr>
        <p:spPr>
          <a:xfrm>
            <a:off x="965467" y="4245404"/>
            <a:ext cx="1757021" cy="1361911"/>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theatre setting is ideal; complete with professional staging, wings and curtains, stagehands, stair access and backstage support, as well as the essential elements of sound, which is crucial to the success of the show and lighting, which enhances the audience experience.</a:t>
            </a:r>
          </a:p>
        </p:txBody>
      </p:sp>
      <p:cxnSp>
        <p:nvCxnSpPr>
          <p:cNvPr id="12" name="Straight Connector 11">
            <a:extLst>
              <a:ext uri="{FF2B5EF4-FFF2-40B4-BE49-F238E27FC236}">
                <a16:creationId xmlns:a16="http://schemas.microsoft.com/office/drawing/2014/main" id="{50CD3D17-AD11-4EA4-A90E-9106B5F504D4}"/>
              </a:ext>
            </a:extLst>
          </p:cNvPr>
          <p:cNvCxnSpPr>
            <a:cxnSpLocks/>
          </p:cNvCxnSpPr>
          <p:nvPr/>
        </p:nvCxnSpPr>
        <p:spPr>
          <a:xfrm>
            <a:off x="993990" y="4048805"/>
            <a:ext cx="1585267"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15" name="Picture 14">
            <a:extLst>
              <a:ext uri="{FF2B5EF4-FFF2-40B4-BE49-F238E27FC236}">
                <a16:creationId xmlns:a16="http://schemas.microsoft.com/office/drawing/2014/main" id="{4C318E16-5FDE-4D9F-ACEE-09B8A9080FBF}"/>
              </a:ext>
            </a:extLst>
          </p:cNvPr>
          <p:cNvPicPr>
            <a:picLocks noChangeAspect="1"/>
          </p:cNvPicPr>
          <p:nvPr/>
        </p:nvPicPr>
        <p:blipFill rotWithShape="1">
          <a:blip r:embed="rId2">
            <a:extLst>
              <a:ext uri="{28A0092B-C50C-407E-A947-70E740481C1C}">
                <a14:useLocalDpi xmlns:a14="http://schemas.microsoft.com/office/drawing/2010/main" val="0"/>
              </a:ext>
            </a:extLst>
          </a:blip>
          <a:srcRect l="9582" t="18119" r="36278" b="5938"/>
          <a:stretch/>
        </p:blipFill>
        <p:spPr>
          <a:xfrm>
            <a:off x="1251975" y="2454313"/>
            <a:ext cx="1130078" cy="1130078"/>
          </a:xfrm>
          <a:prstGeom prst="rect">
            <a:avLst/>
          </a:prstGeom>
        </p:spPr>
      </p:pic>
      <p:sp>
        <p:nvSpPr>
          <p:cNvPr id="16" name="Rectangle 15">
            <a:extLst>
              <a:ext uri="{FF2B5EF4-FFF2-40B4-BE49-F238E27FC236}">
                <a16:creationId xmlns:a16="http://schemas.microsoft.com/office/drawing/2014/main" id="{5FCE37E1-632D-4263-914C-EA177CBD5E9E}"/>
              </a:ext>
            </a:extLst>
          </p:cNvPr>
          <p:cNvSpPr/>
          <p:nvPr/>
        </p:nvSpPr>
        <p:spPr>
          <a:xfrm>
            <a:off x="3475567"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TextBox 16">
            <a:extLst>
              <a:ext uri="{FF2B5EF4-FFF2-40B4-BE49-F238E27FC236}">
                <a16:creationId xmlns:a16="http://schemas.microsoft.com/office/drawing/2014/main" id="{F4DE1D2D-F8AD-4BC6-81AE-42EE1BC8969B}"/>
              </a:ext>
            </a:extLst>
          </p:cNvPr>
          <p:cNvSpPr txBox="1"/>
          <p:nvPr/>
        </p:nvSpPr>
        <p:spPr>
          <a:xfrm>
            <a:off x="3475567" y="3649681"/>
            <a:ext cx="2192867" cy="300082"/>
          </a:xfrm>
          <a:prstGeom prst="rect">
            <a:avLst/>
          </a:prstGeom>
          <a:noFill/>
        </p:spPr>
        <p:txBody>
          <a:bodyPr wrap="square" rtlCol="0">
            <a:spAutoFit/>
          </a:bodyPr>
          <a:lstStyle/>
          <a:p>
            <a:pPr algn="ctr"/>
            <a:r>
              <a:rPr lang="en-GB" sz="1350" b="1" dirty="0">
                <a:solidFill>
                  <a:schemeClr val="bg1"/>
                </a:solidFill>
                <a:latin typeface="Poppins" panose="00000500000000000000" pitchFamily="2" charset="0"/>
                <a:cs typeface="Poppins" panose="00000500000000000000" pitchFamily="2" charset="0"/>
              </a:rPr>
              <a:t>PRIVATE FUNCTIONS</a:t>
            </a:r>
          </a:p>
        </p:txBody>
      </p:sp>
      <p:sp>
        <p:nvSpPr>
          <p:cNvPr id="18" name="TextBox 17">
            <a:extLst>
              <a:ext uri="{FF2B5EF4-FFF2-40B4-BE49-F238E27FC236}">
                <a16:creationId xmlns:a16="http://schemas.microsoft.com/office/drawing/2014/main" id="{FAF36721-76D1-47AC-A5D1-22B28320D965}"/>
              </a:ext>
            </a:extLst>
          </p:cNvPr>
          <p:cNvSpPr txBox="1"/>
          <p:nvPr/>
        </p:nvSpPr>
        <p:spPr>
          <a:xfrm>
            <a:off x="3720452" y="4245404"/>
            <a:ext cx="1757021" cy="1488869"/>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Poldark Show is guaranteed to bring lots of laughter between family, friends, relatives and guests... no matter what the occasion.</a:t>
            </a:r>
          </a:p>
          <a:p>
            <a:r>
              <a:rPr lang="en-GB" sz="825" dirty="0">
                <a:solidFill>
                  <a:schemeClr val="bg1"/>
                </a:solidFill>
                <a:latin typeface="Poppins" panose="00000500000000000000" pitchFamily="2" charset="0"/>
                <a:cs typeface="Poppins" panose="00000500000000000000" pitchFamily="2" charset="0"/>
              </a:rPr>
              <a:t>Memories will be created, amazing stories will be shared and your event will be THE event which is spoken about and remembered for years to come.</a:t>
            </a:r>
          </a:p>
        </p:txBody>
      </p:sp>
      <p:cxnSp>
        <p:nvCxnSpPr>
          <p:cNvPr id="19" name="Straight Connector 18">
            <a:extLst>
              <a:ext uri="{FF2B5EF4-FFF2-40B4-BE49-F238E27FC236}">
                <a16:creationId xmlns:a16="http://schemas.microsoft.com/office/drawing/2014/main" id="{7FA597CA-A01D-4E81-AE52-C1C836409B82}"/>
              </a:ext>
            </a:extLst>
          </p:cNvPr>
          <p:cNvCxnSpPr>
            <a:cxnSpLocks/>
          </p:cNvCxnSpPr>
          <p:nvPr/>
        </p:nvCxnSpPr>
        <p:spPr>
          <a:xfrm>
            <a:off x="3748974" y="4048805"/>
            <a:ext cx="1585267"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20" name="Picture 19">
            <a:extLst>
              <a:ext uri="{FF2B5EF4-FFF2-40B4-BE49-F238E27FC236}">
                <a16:creationId xmlns:a16="http://schemas.microsoft.com/office/drawing/2014/main" id="{8F847C79-46B0-4DB7-817D-462193A74F52}"/>
              </a:ext>
            </a:extLst>
          </p:cNvPr>
          <p:cNvPicPr>
            <a:picLocks noChangeAspect="1"/>
          </p:cNvPicPr>
          <p:nvPr/>
        </p:nvPicPr>
        <p:blipFill>
          <a:blip r:embed="rId3">
            <a:extLst>
              <a:ext uri="{28A0092B-C50C-407E-A947-70E740481C1C}">
                <a14:useLocalDpi xmlns:a14="http://schemas.microsoft.com/office/drawing/2010/main" val="0"/>
              </a:ext>
            </a:extLst>
          </a:blip>
          <a:srcRect l="15026" r="15026"/>
          <a:stretch/>
        </p:blipFill>
        <p:spPr>
          <a:xfrm>
            <a:off x="4006960" y="2454314"/>
            <a:ext cx="1130078" cy="1130078"/>
          </a:xfrm>
          <a:prstGeom prst="rect">
            <a:avLst/>
          </a:prstGeom>
        </p:spPr>
      </p:pic>
      <p:sp>
        <p:nvSpPr>
          <p:cNvPr id="21" name="Rectangle 20">
            <a:extLst>
              <a:ext uri="{FF2B5EF4-FFF2-40B4-BE49-F238E27FC236}">
                <a16:creationId xmlns:a16="http://schemas.microsoft.com/office/drawing/2014/main" id="{FD08C248-D127-4C7B-AF15-ABB9C5C94F14}"/>
              </a:ext>
            </a:extLst>
          </p:cNvPr>
          <p:cNvSpPr/>
          <p:nvPr/>
        </p:nvSpPr>
        <p:spPr>
          <a:xfrm>
            <a:off x="6230553"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TextBox 21">
            <a:extLst>
              <a:ext uri="{FF2B5EF4-FFF2-40B4-BE49-F238E27FC236}">
                <a16:creationId xmlns:a16="http://schemas.microsoft.com/office/drawing/2014/main" id="{22ACEFDE-5C49-4051-ABDA-42AA24D02D8D}"/>
              </a:ext>
            </a:extLst>
          </p:cNvPr>
          <p:cNvSpPr txBox="1"/>
          <p:nvPr/>
        </p:nvSpPr>
        <p:spPr>
          <a:xfrm>
            <a:off x="6230551" y="3645455"/>
            <a:ext cx="2192867" cy="323165"/>
          </a:xfrm>
          <a:prstGeom prst="rect">
            <a:avLst/>
          </a:prstGeom>
          <a:noFill/>
        </p:spPr>
        <p:txBody>
          <a:bodyPr wrap="square" rtlCol="0">
            <a:spAutoFit/>
          </a:bodyPr>
          <a:lstStyle/>
          <a:p>
            <a:pPr algn="ctr"/>
            <a:r>
              <a:rPr lang="en-GB" sz="1500" b="1" dirty="0">
                <a:solidFill>
                  <a:schemeClr val="bg1"/>
                </a:solidFill>
                <a:latin typeface="Poppins" panose="00000500000000000000" pitchFamily="2" charset="0"/>
                <a:cs typeface="Poppins" panose="00000500000000000000" pitchFamily="2" charset="0"/>
              </a:rPr>
              <a:t>CORPORATE</a:t>
            </a:r>
          </a:p>
        </p:txBody>
      </p:sp>
      <p:sp>
        <p:nvSpPr>
          <p:cNvPr id="23" name="TextBox 22">
            <a:extLst>
              <a:ext uri="{FF2B5EF4-FFF2-40B4-BE49-F238E27FC236}">
                <a16:creationId xmlns:a16="http://schemas.microsoft.com/office/drawing/2014/main" id="{787576AF-97C1-4D5C-A77F-A3FE85DBAE18}"/>
              </a:ext>
            </a:extLst>
          </p:cNvPr>
          <p:cNvSpPr txBox="1"/>
          <p:nvPr/>
        </p:nvSpPr>
        <p:spPr>
          <a:xfrm>
            <a:off x="6475438" y="4243520"/>
            <a:ext cx="1757021" cy="1361911"/>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When it comes to corporate entertainment, dare to be different. Whether it’s a gala dinner, awards ceremony or staff social event, Poldark delivers a powerful, immersive experience. Guaranteed to add a WOW factor and leave guests talking long after the event.</a:t>
            </a:r>
          </a:p>
        </p:txBody>
      </p:sp>
      <p:cxnSp>
        <p:nvCxnSpPr>
          <p:cNvPr id="24" name="Straight Connector 23">
            <a:extLst>
              <a:ext uri="{FF2B5EF4-FFF2-40B4-BE49-F238E27FC236}">
                <a16:creationId xmlns:a16="http://schemas.microsoft.com/office/drawing/2014/main" id="{26C9B9D8-9F98-4AD8-BBF6-B6185C03487D}"/>
              </a:ext>
            </a:extLst>
          </p:cNvPr>
          <p:cNvCxnSpPr>
            <a:cxnSpLocks/>
          </p:cNvCxnSpPr>
          <p:nvPr/>
        </p:nvCxnSpPr>
        <p:spPr>
          <a:xfrm>
            <a:off x="6503961" y="4048805"/>
            <a:ext cx="1585267"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25" name="Picture 24">
            <a:extLst>
              <a:ext uri="{FF2B5EF4-FFF2-40B4-BE49-F238E27FC236}">
                <a16:creationId xmlns:a16="http://schemas.microsoft.com/office/drawing/2014/main" id="{00C5D4B7-8028-4F3B-B965-43E5AD1AFE68}"/>
              </a:ext>
            </a:extLst>
          </p:cNvPr>
          <p:cNvPicPr>
            <a:picLocks noChangeAspect="1"/>
          </p:cNvPicPr>
          <p:nvPr/>
        </p:nvPicPr>
        <p:blipFill>
          <a:blip r:embed="rId4">
            <a:extLst>
              <a:ext uri="{28A0092B-C50C-407E-A947-70E740481C1C}">
                <a14:useLocalDpi xmlns:a14="http://schemas.microsoft.com/office/drawing/2010/main" val="0"/>
              </a:ext>
            </a:extLst>
          </a:blip>
          <a:srcRect t="6250" b="6250"/>
          <a:stretch/>
        </p:blipFill>
        <p:spPr>
          <a:xfrm>
            <a:off x="6761945" y="2454313"/>
            <a:ext cx="1130078" cy="1130078"/>
          </a:xfrm>
          <a:prstGeom prst="rect">
            <a:avLst/>
          </a:prstGeom>
        </p:spPr>
      </p:pic>
    </p:spTree>
    <p:extLst>
      <p:ext uri="{BB962C8B-B14F-4D97-AF65-F5344CB8AC3E}">
        <p14:creationId xmlns:p14="http://schemas.microsoft.com/office/powerpoint/2010/main" val="241774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E30D1-77ED-4BF1-9560-2008D6AD2D90}"/>
              </a:ext>
            </a:extLst>
          </p:cNvPr>
          <p:cNvSpPr txBox="1"/>
          <p:nvPr/>
        </p:nvSpPr>
        <p:spPr>
          <a:xfrm>
            <a:off x="304276" y="568316"/>
            <a:ext cx="2533034" cy="1061829"/>
          </a:xfrm>
          <a:prstGeom prst="rect">
            <a:avLst/>
          </a:prstGeom>
          <a:noFill/>
        </p:spPr>
        <p:txBody>
          <a:bodyPr wrap="square" rtlCol="0">
            <a:spAutoFit/>
          </a:bodyPr>
          <a:lstStyle/>
          <a:p>
            <a:r>
              <a:rPr lang="en-GB" sz="2100" b="1" dirty="0">
                <a:solidFill>
                  <a:schemeClr val="tx1">
                    <a:lumMod val="65000"/>
                    <a:lumOff val="35000"/>
                  </a:schemeClr>
                </a:solidFill>
                <a:latin typeface="Poppins" panose="00000500000000000000" pitchFamily="2" charset="0"/>
                <a:cs typeface="Poppins" panose="00000500000000000000" pitchFamily="2" charset="0"/>
              </a:rPr>
              <a:t>EXPERIENCE </a:t>
            </a:r>
          </a:p>
          <a:p>
            <a:r>
              <a:rPr lang="en-GB" sz="2100" b="1" dirty="0">
                <a:solidFill>
                  <a:schemeClr val="tx1">
                    <a:lumMod val="65000"/>
                    <a:lumOff val="35000"/>
                  </a:schemeClr>
                </a:solidFill>
                <a:latin typeface="Poppins" panose="00000500000000000000" pitchFamily="2" charset="0"/>
                <a:cs typeface="Poppins" panose="00000500000000000000" pitchFamily="2" charset="0"/>
              </a:rPr>
              <a:t>POLDARK IN NUMBERS</a:t>
            </a:r>
          </a:p>
        </p:txBody>
      </p:sp>
      <p:sp>
        <p:nvSpPr>
          <p:cNvPr id="11" name="Rectangle 10">
            <a:extLst>
              <a:ext uri="{FF2B5EF4-FFF2-40B4-BE49-F238E27FC236}">
                <a16:creationId xmlns:a16="http://schemas.microsoft.com/office/drawing/2014/main" id="{9C31EB68-17D2-4CCC-9132-2238341E7491}"/>
              </a:ext>
            </a:extLst>
          </p:cNvPr>
          <p:cNvSpPr/>
          <p:nvPr/>
        </p:nvSpPr>
        <p:spPr>
          <a:xfrm>
            <a:off x="6969624"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TextBox 11">
            <a:extLst>
              <a:ext uri="{FF2B5EF4-FFF2-40B4-BE49-F238E27FC236}">
                <a16:creationId xmlns:a16="http://schemas.microsoft.com/office/drawing/2014/main" id="{78AB7F36-A528-479C-A07C-3575D400108B}"/>
              </a:ext>
            </a:extLst>
          </p:cNvPr>
          <p:cNvSpPr txBox="1"/>
          <p:nvPr/>
        </p:nvSpPr>
        <p:spPr>
          <a:xfrm>
            <a:off x="6969624" y="763287"/>
            <a:ext cx="1828801" cy="473206"/>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Poldark has performed professionally and extensively over\ the past 30 years.</a:t>
            </a:r>
          </a:p>
        </p:txBody>
      </p:sp>
      <p:sp>
        <p:nvSpPr>
          <p:cNvPr id="13" name="TextBox 12">
            <a:extLst>
              <a:ext uri="{FF2B5EF4-FFF2-40B4-BE49-F238E27FC236}">
                <a16:creationId xmlns:a16="http://schemas.microsoft.com/office/drawing/2014/main" id="{8F84C6BB-02A8-4ACD-A953-54496F4BFA4D}"/>
              </a:ext>
            </a:extLst>
          </p:cNvPr>
          <p:cNvSpPr txBox="1"/>
          <p:nvPr/>
        </p:nvSpPr>
        <p:spPr>
          <a:xfrm>
            <a:off x="6969624" y="1475160"/>
            <a:ext cx="1828800"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34</a:t>
            </a:r>
          </a:p>
          <a:p>
            <a:pPr algn="ctr"/>
            <a:r>
              <a:rPr lang="en-GB" sz="1350" b="1" dirty="0">
                <a:latin typeface="Poppins" panose="00000500000000000000" pitchFamily="2" charset="0"/>
                <a:cs typeface="Poppins" panose="00000500000000000000" pitchFamily="2" charset="0"/>
              </a:rPr>
              <a:t>YEARS</a:t>
            </a:r>
          </a:p>
          <a:p>
            <a:pPr algn="ctr"/>
            <a:r>
              <a:rPr lang="en-GB" sz="1350" b="1" dirty="0">
                <a:latin typeface="Poppins" panose="00000500000000000000" pitchFamily="2" charset="0"/>
                <a:cs typeface="Poppins" panose="00000500000000000000" pitchFamily="2" charset="0"/>
              </a:rPr>
              <a:t>PERFORMING</a:t>
            </a:r>
          </a:p>
        </p:txBody>
      </p:sp>
      <p:sp>
        <p:nvSpPr>
          <p:cNvPr id="14" name="Rectangle 13">
            <a:extLst>
              <a:ext uri="{FF2B5EF4-FFF2-40B4-BE49-F238E27FC236}">
                <a16:creationId xmlns:a16="http://schemas.microsoft.com/office/drawing/2014/main" id="{B9D76370-F4FF-42C7-BAD0-DE1C56880FE2}"/>
              </a:ext>
            </a:extLst>
          </p:cNvPr>
          <p:cNvSpPr/>
          <p:nvPr/>
        </p:nvSpPr>
        <p:spPr>
          <a:xfrm>
            <a:off x="4934346"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Box 14">
            <a:extLst>
              <a:ext uri="{FF2B5EF4-FFF2-40B4-BE49-F238E27FC236}">
                <a16:creationId xmlns:a16="http://schemas.microsoft.com/office/drawing/2014/main" id="{7F4E4772-A6FF-4183-A358-AAD577EBD73E}"/>
              </a:ext>
            </a:extLst>
          </p:cNvPr>
          <p:cNvSpPr txBox="1"/>
          <p:nvPr/>
        </p:nvSpPr>
        <p:spPr>
          <a:xfrm>
            <a:off x="4934346" y="763286"/>
            <a:ext cx="1828801" cy="600164"/>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Entertaining audiences across the world; from the UK to the US, Ireland to Ibiza and many more countries in between.</a:t>
            </a:r>
          </a:p>
        </p:txBody>
      </p:sp>
      <p:sp>
        <p:nvSpPr>
          <p:cNvPr id="16" name="TextBox 15">
            <a:extLst>
              <a:ext uri="{FF2B5EF4-FFF2-40B4-BE49-F238E27FC236}">
                <a16:creationId xmlns:a16="http://schemas.microsoft.com/office/drawing/2014/main" id="{5E772E91-E8C9-41D8-93EC-7F2B14D4C5CC}"/>
              </a:ext>
            </a:extLst>
          </p:cNvPr>
          <p:cNvSpPr txBox="1"/>
          <p:nvPr/>
        </p:nvSpPr>
        <p:spPr>
          <a:xfrm>
            <a:off x="4934347" y="1475160"/>
            <a:ext cx="1828800"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OVER</a:t>
            </a:r>
          </a:p>
          <a:p>
            <a:pPr algn="ctr"/>
            <a:r>
              <a:rPr lang="en-GB" sz="1350" b="1" dirty="0">
                <a:latin typeface="Poppins" panose="00000500000000000000" pitchFamily="2" charset="0"/>
                <a:cs typeface="Poppins" panose="00000500000000000000" pitchFamily="2" charset="0"/>
              </a:rPr>
              <a:t>1,500</a:t>
            </a:r>
          </a:p>
          <a:p>
            <a:pPr algn="ctr"/>
            <a:r>
              <a:rPr lang="en-GB" sz="1350" b="1" dirty="0">
                <a:latin typeface="Poppins" panose="00000500000000000000" pitchFamily="2" charset="0"/>
                <a:cs typeface="Poppins" panose="00000500000000000000" pitchFamily="2" charset="0"/>
              </a:rPr>
              <a:t>PERFORMANCES</a:t>
            </a:r>
          </a:p>
        </p:txBody>
      </p:sp>
      <p:sp>
        <p:nvSpPr>
          <p:cNvPr id="17" name="Rectangle 16">
            <a:extLst>
              <a:ext uri="{FF2B5EF4-FFF2-40B4-BE49-F238E27FC236}">
                <a16:creationId xmlns:a16="http://schemas.microsoft.com/office/drawing/2014/main" id="{D70BC72E-E86E-4CF1-8BB0-726A3663F0EA}"/>
              </a:ext>
            </a:extLst>
          </p:cNvPr>
          <p:cNvSpPr/>
          <p:nvPr/>
        </p:nvSpPr>
        <p:spPr>
          <a:xfrm>
            <a:off x="2882476"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Box 17">
            <a:extLst>
              <a:ext uri="{FF2B5EF4-FFF2-40B4-BE49-F238E27FC236}">
                <a16:creationId xmlns:a16="http://schemas.microsoft.com/office/drawing/2014/main" id="{2C78EE87-3E9F-43F5-8364-E76F701B26EB}"/>
              </a:ext>
            </a:extLst>
          </p:cNvPr>
          <p:cNvSpPr txBox="1"/>
          <p:nvPr/>
        </p:nvSpPr>
        <p:spPr>
          <a:xfrm>
            <a:off x="2882476" y="763286"/>
            <a:ext cx="1828801" cy="600164"/>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Poldark is one of a small handful of hypnotists that have a natural born gift of hypnosis.</a:t>
            </a:r>
          </a:p>
        </p:txBody>
      </p:sp>
      <p:sp>
        <p:nvSpPr>
          <p:cNvPr id="19" name="TextBox 18">
            <a:extLst>
              <a:ext uri="{FF2B5EF4-FFF2-40B4-BE49-F238E27FC236}">
                <a16:creationId xmlns:a16="http://schemas.microsoft.com/office/drawing/2014/main" id="{FC5E4407-C9F1-49A7-B860-AF640961DF98}"/>
              </a:ext>
            </a:extLst>
          </p:cNvPr>
          <p:cNvSpPr txBox="1"/>
          <p:nvPr/>
        </p:nvSpPr>
        <p:spPr>
          <a:xfrm>
            <a:off x="2882476" y="1475160"/>
            <a:ext cx="1828802"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OVER 13,250</a:t>
            </a:r>
          </a:p>
          <a:p>
            <a:pPr algn="ctr"/>
            <a:r>
              <a:rPr lang="en-GB" sz="1350" b="1" dirty="0">
                <a:latin typeface="Poppins" panose="00000500000000000000" pitchFamily="2" charset="0"/>
                <a:cs typeface="Poppins" panose="00000500000000000000" pitchFamily="2" charset="0"/>
              </a:rPr>
              <a:t>PEOPLE</a:t>
            </a:r>
          </a:p>
          <a:p>
            <a:pPr algn="ctr"/>
            <a:r>
              <a:rPr lang="en-GB" sz="1350" b="1" dirty="0">
                <a:latin typeface="Poppins" panose="00000500000000000000" pitchFamily="2" charset="0"/>
                <a:cs typeface="Poppins" panose="00000500000000000000" pitchFamily="2" charset="0"/>
              </a:rPr>
              <a:t>HYPNOTISED</a:t>
            </a:r>
          </a:p>
        </p:txBody>
      </p:sp>
      <p:sp>
        <p:nvSpPr>
          <p:cNvPr id="20" name="TextBox 19">
            <a:extLst>
              <a:ext uri="{FF2B5EF4-FFF2-40B4-BE49-F238E27FC236}">
                <a16:creationId xmlns:a16="http://schemas.microsoft.com/office/drawing/2014/main" id="{3BC68E19-2ABA-41AF-8826-80C2F7F980FF}"/>
              </a:ext>
            </a:extLst>
          </p:cNvPr>
          <p:cNvSpPr txBox="1"/>
          <p:nvPr/>
        </p:nvSpPr>
        <p:spPr>
          <a:xfrm>
            <a:off x="304276" y="2583782"/>
            <a:ext cx="4684673" cy="461665"/>
          </a:xfrm>
          <a:prstGeom prst="rect">
            <a:avLst/>
          </a:prstGeom>
          <a:noFill/>
        </p:spPr>
        <p:txBody>
          <a:bodyPr wrap="square" rtlCol="0">
            <a:spAutoFit/>
          </a:bodyPr>
          <a:lstStyle/>
          <a:p>
            <a:r>
              <a:rPr lang="en-GB" sz="2400" b="1" dirty="0">
                <a:solidFill>
                  <a:schemeClr val="tx1">
                    <a:lumMod val="65000"/>
                    <a:lumOff val="35000"/>
                  </a:schemeClr>
                </a:solidFill>
                <a:latin typeface="Poppins" panose="00000500000000000000" pitchFamily="2" charset="0"/>
                <a:cs typeface="Poppins" panose="00000500000000000000" pitchFamily="2" charset="0"/>
              </a:rPr>
              <a:t>BEING PROFESSIONAL</a:t>
            </a:r>
          </a:p>
        </p:txBody>
      </p:sp>
      <p:sp>
        <p:nvSpPr>
          <p:cNvPr id="21" name="TextBox 20">
            <a:extLst>
              <a:ext uri="{FF2B5EF4-FFF2-40B4-BE49-F238E27FC236}">
                <a16:creationId xmlns:a16="http://schemas.microsoft.com/office/drawing/2014/main" id="{7753D925-5FAB-4880-8413-F57E6E0738E4}"/>
              </a:ext>
            </a:extLst>
          </p:cNvPr>
          <p:cNvSpPr txBox="1"/>
          <p:nvPr/>
        </p:nvSpPr>
        <p:spPr>
          <a:xfrm>
            <a:off x="304276" y="3072220"/>
            <a:ext cx="2167091" cy="253916"/>
          </a:xfrm>
          <a:prstGeom prst="rect">
            <a:avLst/>
          </a:prstGeom>
          <a:noFill/>
        </p:spPr>
        <p:txBody>
          <a:bodyPr wrap="square" rtlCol="0">
            <a:spAutoFit/>
          </a:bodyPr>
          <a:lstStyle/>
          <a:p>
            <a:r>
              <a:rPr lang="en-GB" sz="1050" dirty="0">
                <a:solidFill>
                  <a:schemeClr val="tx1">
                    <a:lumMod val="65000"/>
                    <a:lumOff val="35000"/>
                  </a:schemeClr>
                </a:solidFill>
              </a:rPr>
              <a:t> "It's the most important part of all."</a:t>
            </a:r>
            <a:endParaRPr lang="en-GB" sz="1350" dirty="0">
              <a:solidFill>
                <a:schemeClr val="tx1">
                  <a:lumMod val="65000"/>
                  <a:lumOff val="35000"/>
                </a:schemeClr>
              </a:solidFill>
            </a:endParaRPr>
          </a:p>
        </p:txBody>
      </p:sp>
      <p:cxnSp>
        <p:nvCxnSpPr>
          <p:cNvPr id="22" name="Straight Connector 21">
            <a:extLst>
              <a:ext uri="{FF2B5EF4-FFF2-40B4-BE49-F238E27FC236}">
                <a16:creationId xmlns:a16="http://schemas.microsoft.com/office/drawing/2014/main" id="{0BB24C5F-F429-497B-9498-93036BD2DAEB}"/>
              </a:ext>
            </a:extLst>
          </p:cNvPr>
          <p:cNvCxnSpPr>
            <a:cxnSpLocks/>
          </p:cNvCxnSpPr>
          <p:nvPr/>
        </p:nvCxnSpPr>
        <p:spPr>
          <a:xfrm>
            <a:off x="393783" y="3014755"/>
            <a:ext cx="1927291"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98611827-A807-4F10-B41A-884766340A97}"/>
              </a:ext>
            </a:extLst>
          </p:cNvPr>
          <p:cNvSpPr txBox="1"/>
          <p:nvPr/>
        </p:nvSpPr>
        <p:spPr>
          <a:xfrm>
            <a:off x="393783" y="3536396"/>
            <a:ext cx="3745169" cy="2585323"/>
          </a:xfrm>
          <a:prstGeom prst="rect">
            <a:avLst/>
          </a:prstGeom>
          <a:noFill/>
        </p:spPr>
        <p:txBody>
          <a:bodyPr wrap="square" rtlCol="0">
            <a:spAutoFit/>
          </a:bodyPr>
          <a:lstStyle/>
          <a:p>
            <a:r>
              <a:rPr lang="en-GB" sz="900" dirty="0">
                <a:solidFill>
                  <a:srgbClr val="FFC000"/>
                </a:solidFill>
              </a:rPr>
              <a:t>EXPERIENCE</a:t>
            </a:r>
          </a:p>
          <a:p>
            <a:endParaRPr lang="en-GB" sz="900" dirty="0">
              <a:solidFill>
                <a:schemeClr val="bg1"/>
              </a:solidFill>
            </a:endParaRPr>
          </a:p>
          <a:p>
            <a:r>
              <a:rPr lang="en-GB" sz="900" dirty="0">
                <a:solidFill>
                  <a:schemeClr val="bg1"/>
                </a:solidFill>
              </a:rPr>
              <a:t>1991 – 2025</a:t>
            </a:r>
          </a:p>
          <a:p>
            <a:r>
              <a:rPr lang="en-GB" sz="900" dirty="0">
                <a:solidFill>
                  <a:schemeClr val="bg1"/>
                </a:solidFill>
              </a:rPr>
              <a:t>Stage Hypnotist</a:t>
            </a:r>
          </a:p>
          <a:p>
            <a:r>
              <a:rPr lang="en-GB" sz="900" dirty="0">
                <a:solidFill>
                  <a:schemeClr val="bg1"/>
                </a:solidFill>
              </a:rPr>
              <a:t>Stage - Cabaret – Theatre</a:t>
            </a:r>
          </a:p>
          <a:p>
            <a:r>
              <a:rPr lang="en-GB" sz="900" dirty="0">
                <a:solidFill>
                  <a:schemeClr val="bg1"/>
                </a:solidFill>
              </a:rPr>
              <a:t>2006 – 2025</a:t>
            </a:r>
          </a:p>
          <a:p>
            <a:r>
              <a:rPr lang="en-GB" sz="900" dirty="0">
                <a:solidFill>
                  <a:schemeClr val="bg1"/>
                </a:solidFill>
              </a:rPr>
              <a:t>Clinical Psychotherapist</a:t>
            </a:r>
          </a:p>
          <a:p>
            <a:r>
              <a:rPr lang="en-GB" sz="900" dirty="0">
                <a:solidFill>
                  <a:schemeClr val="bg1"/>
                </a:solidFill>
              </a:rPr>
              <a:t>Hypnotherapy</a:t>
            </a:r>
            <a:br>
              <a:rPr lang="en-GB" sz="900" dirty="0">
                <a:solidFill>
                  <a:schemeClr val="bg1"/>
                </a:solidFill>
              </a:rPr>
            </a:br>
            <a:r>
              <a:rPr lang="en-GB" sz="900" dirty="0">
                <a:solidFill>
                  <a:schemeClr val="bg1"/>
                </a:solidFill>
              </a:rPr>
              <a:t>Psychotherapy</a:t>
            </a:r>
            <a:br>
              <a:rPr lang="en-GB" sz="900" dirty="0">
                <a:solidFill>
                  <a:schemeClr val="bg1"/>
                </a:solidFill>
              </a:rPr>
            </a:br>
            <a:r>
              <a:rPr lang="en-GB" sz="900" dirty="0" err="1">
                <a:solidFill>
                  <a:schemeClr val="bg1"/>
                </a:solidFill>
              </a:rPr>
              <a:t>Psychoanalist</a:t>
            </a:r>
            <a:endParaRPr lang="en-GB" sz="900" dirty="0">
              <a:solidFill>
                <a:schemeClr val="bg1"/>
              </a:solidFill>
            </a:endParaRPr>
          </a:p>
          <a:p>
            <a:endParaRPr lang="en-GB" sz="900" dirty="0">
              <a:solidFill>
                <a:schemeClr val="bg1"/>
              </a:solidFill>
            </a:endParaRPr>
          </a:p>
          <a:p>
            <a:endParaRPr lang="en-GB" sz="900" dirty="0">
              <a:solidFill>
                <a:schemeClr val="bg1"/>
              </a:solidFill>
            </a:endParaRPr>
          </a:p>
          <a:p>
            <a:r>
              <a:rPr lang="en-GB" sz="900" dirty="0">
                <a:solidFill>
                  <a:srgbClr val="FFC000"/>
                </a:solidFill>
              </a:rPr>
              <a:t>CREDENTIALS</a:t>
            </a:r>
          </a:p>
          <a:p>
            <a:endParaRPr lang="en-GB" sz="900" dirty="0">
              <a:solidFill>
                <a:schemeClr val="bg1"/>
              </a:solidFill>
            </a:endParaRPr>
          </a:p>
          <a:p>
            <a:r>
              <a:rPr lang="en-GB" sz="900" dirty="0">
                <a:solidFill>
                  <a:schemeClr val="bg1"/>
                </a:solidFill>
              </a:rPr>
              <a:t>Member of HYPNOS 'British institute of Professional Stage Hypnotists'</a:t>
            </a:r>
          </a:p>
          <a:p>
            <a:r>
              <a:rPr lang="en-GB" sz="900" dirty="0">
                <a:solidFill>
                  <a:schemeClr val="bg1"/>
                </a:solidFill>
              </a:rPr>
              <a:t>Member of BCPSH 'British Council of Professional Stage Hypnotists'</a:t>
            </a:r>
          </a:p>
          <a:p>
            <a:r>
              <a:rPr lang="en-GB" sz="900" dirty="0">
                <a:solidFill>
                  <a:schemeClr val="bg1"/>
                </a:solidFill>
              </a:rPr>
              <a:t>ICPHC 'Institute of Clinical Psychotherapy Hypnotherapy Council'</a:t>
            </a:r>
          </a:p>
          <a:p>
            <a:r>
              <a:rPr lang="en-GB" sz="900" dirty="0">
                <a:solidFill>
                  <a:schemeClr val="bg1"/>
                </a:solidFill>
              </a:rPr>
              <a:t>Member of EQUITY</a:t>
            </a:r>
          </a:p>
        </p:txBody>
      </p:sp>
      <p:sp>
        <p:nvSpPr>
          <p:cNvPr id="24" name="TextBox 23">
            <a:extLst>
              <a:ext uri="{FF2B5EF4-FFF2-40B4-BE49-F238E27FC236}">
                <a16:creationId xmlns:a16="http://schemas.microsoft.com/office/drawing/2014/main" id="{68EB8298-EEC8-45FF-BB7C-8E5C13827372}"/>
              </a:ext>
            </a:extLst>
          </p:cNvPr>
          <p:cNvSpPr txBox="1"/>
          <p:nvPr/>
        </p:nvSpPr>
        <p:spPr>
          <a:xfrm>
            <a:off x="3944717" y="3536396"/>
            <a:ext cx="4982765" cy="2885405"/>
          </a:xfrm>
          <a:prstGeom prst="rect">
            <a:avLst/>
          </a:prstGeom>
          <a:noFill/>
        </p:spPr>
        <p:txBody>
          <a:bodyPr wrap="square" rtlCol="0">
            <a:spAutoFit/>
          </a:bodyPr>
          <a:lstStyle/>
          <a:p>
            <a:r>
              <a:rPr lang="en-GB" sz="825" dirty="0">
                <a:solidFill>
                  <a:srgbClr val="FFC000"/>
                </a:solidFill>
              </a:rPr>
              <a:t>Liability Insurance </a:t>
            </a:r>
            <a:r>
              <a:rPr lang="en-GB" sz="825" dirty="0">
                <a:solidFill>
                  <a:schemeClr val="bg1"/>
                </a:solidFill>
              </a:rPr>
              <a:t>-</a:t>
            </a:r>
          </a:p>
          <a:p>
            <a:r>
              <a:rPr lang="en-GB" sz="825" dirty="0">
                <a:solidFill>
                  <a:schemeClr val="bg1"/>
                </a:solidFill>
              </a:rPr>
              <a:t>Full National and *Overseas Liability Cover (*request country list cover)</a:t>
            </a:r>
          </a:p>
          <a:p>
            <a:endParaRPr lang="en-GB" sz="825" dirty="0">
              <a:solidFill>
                <a:schemeClr val="bg1"/>
              </a:solidFill>
            </a:endParaRPr>
          </a:p>
          <a:p>
            <a:r>
              <a:rPr lang="en-GB" sz="825" dirty="0">
                <a:solidFill>
                  <a:srgbClr val="FFC000"/>
                </a:solidFill>
              </a:rPr>
              <a:t>Full Equity Insurance Cover</a:t>
            </a:r>
          </a:p>
          <a:p>
            <a:endParaRPr lang="en-GB" sz="825" dirty="0">
              <a:solidFill>
                <a:schemeClr val="bg1"/>
              </a:solidFill>
            </a:endParaRPr>
          </a:p>
          <a:p>
            <a:r>
              <a:rPr lang="en-GB" sz="825" dirty="0">
                <a:solidFill>
                  <a:schemeClr val="bg1"/>
                </a:solidFill>
              </a:rPr>
              <a:t>Volunteers, who must be aged 18 or older, can refuse at any point to continue taking part in the performance</a:t>
            </a:r>
          </a:p>
          <a:p>
            <a:r>
              <a:rPr lang="en-GB" sz="825" dirty="0">
                <a:solidFill>
                  <a:schemeClr val="bg1"/>
                </a:solidFill>
              </a:rPr>
              <a:t>Poldark only hypnotises people that come on stage and volunteer, everybody else in the audience are spectators</a:t>
            </a:r>
          </a:p>
          <a:p>
            <a:endParaRPr lang="en-GB" sz="825" dirty="0">
              <a:solidFill>
                <a:schemeClr val="bg1"/>
              </a:solidFill>
            </a:endParaRPr>
          </a:p>
          <a:p>
            <a:r>
              <a:rPr lang="en-GB" sz="825" dirty="0">
                <a:solidFill>
                  <a:schemeClr val="bg1"/>
                </a:solidFill>
              </a:rPr>
              <a:t>Safety is paramount...</a:t>
            </a:r>
          </a:p>
          <a:p>
            <a:r>
              <a:rPr lang="en-GB" sz="825" dirty="0">
                <a:solidFill>
                  <a:schemeClr val="bg1"/>
                </a:solidFill>
              </a:rPr>
              <a:t>This is demonstrated throughout his shows, as he takes his volunteers into the audience, making the audience feel like they are part of the entertainment</a:t>
            </a:r>
          </a:p>
          <a:p>
            <a:endParaRPr lang="en-GB" sz="825" dirty="0">
              <a:solidFill>
                <a:schemeClr val="bg1"/>
              </a:solidFill>
            </a:endParaRPr>
          </a:p>
          <a:p>
            <a:r>
              <a:rPr lang="en-GB" sz="825" dirty="0">
                <a:solidFill>
                  <a:srgbClr val="FFC000"/>
                </a:solidFill>
              </a:rPr>
              <a:t>Risk Assessment </a:t>
            </a:r>
            <a:r>
              <a:rPr lang="en-GB" sz="825" dirty="0">
                <a:solidFill>
                  <a:schemeClr val="bg1"/>
                </a:solidFill>
              </a:rPr>
              <a:t>- an extensive performance Risk Assessment is provided at ALL of his performances, ensuring the public attending are kept in safe hands</a:t>
            </a:r>
          </a:p>
          <a:p>
            <a:endParaRPr lang="en-GB" sz="825" dirty="0">
              <a:solidFill>
                <a:schemeClr val="bg1"/>
              </a:solidFill>
            </a:endParaRPr>
          </a:p>
          <a:p>
            <a:r>
              <a:rPr lang="en-GB" sz="825" dirty="0">
                <a:solidFill>
                  <a:srgbClr val="FFC000"/>
                </a:solidFill>
              </a:rPr>
              <a:t>PRS and PPL Licences </a:t>
            </a:r>
            <a:r>
              <a:rPr lang="en-GB" sz="825" dirty="0">
                <a:solidFill>
                  <a:schemeClr val="bg1"/>
                </a:solidFill>
              </a:rPr>
              <a:t>- The Poldark Show is a full choreography production and with that, has extensive music tracks that are incorporated within the show, all of which have been registered with the Performing Rights Society (PRS) and Phonographic Performance Limited (PPL)</a:t>
            </a:r>
          </a:p>
          <a:p>
            <a:endParaRPr lang="en-GB" sz="825" dirty="0">
              <a:solidFill>
                <a:schemeClr val="bg1"/>
              </a:solidFill>
            </a:endParaRPr>
          </a:p>
          <a:p>
            <a:r>
              <a:rPr lang="en-GB" sz="825" dirty="0">
                <a:solidFill>
                  <a:srgbClr val="FFC000"/>
                </a:solidFill>
              </a:rPr>
              <a:t>Show Rider </a:t>
            </a:r>
            <a:r>
              <a:rPr lang="en-GB" sz="825" dirty="0">
                <a:solidFill>
                  <a:schemeClr val="bg1"/>
                </a:solidFill>
              </a:rPr>
              <a:t>- before any performance or rehearsal, a Show Rider is shared with the venue to facilitate with the venues' requirements</a:t>
            </a:r>
          </a:p>
        </p:txBody>
      </p:sp>
    </p:spTree>
    <p:extLst>
      <p:ext uri="{BB962C8B-B14F-4D97-AF65-F5344CB8AC3E}">
        <p14:creationId xmlns:p14="http://schemas.microsoft.com/office/powerpoint/2010/main" val="81434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FECEB6FE-70B0-4D06-9F7F-F52807963153}"/>
              </a:ext>
            </a:extLst>
          </p:cNvPr>
          <p:cNvPicPr>
            <a:picLocks noChangeAspect="1"/>
          </p:cNvPicPr>
          <p:nvPr/>
        </p:nvPicPr>
        <p:blipFill rotWithShape="1">
          <a:blip r:embed="rId2">
            <a:extLst>
              <a:ext uri="{28A0092B-C50C-407E-A947-70E740481C1C}">
                <a14:useLocalDpi xmlns:a14="http://schemas.microsoft.com/office/drawing/2010/main" val="0"/>
              </a:ext>
            </a:extLst>
          </a:blip>
          <a:srcRect l="15168" t="644" r="15168" b="644"/>
          <a:stretch/>
        </p:blipFill>
        <p:spPr>
          <a:xfrm>
            <a:off x="-3575" y="0"/>
            <a:ext cx="9144000" cy="6858000"/>
          </a:xfrm>
          <a:prstGeom prst="rect">
            <a:avLst/>
          </a:prstGeom>
          <a:noFill/>
        </p:spPr>
      </p:pic>
      <p:sp>
        <p:nvSpPr>
          <p:cNvPr id="42" name="Rectangle 41">
            <a:extLst>
              <a:ext uri="{FF2B5EF4-FFF2-40B4-BE49-F238E27FC236}">
                <a16:creationId xmlns:a16="http://schemas.microsoft.com/office/drawing/2014/main" id="{D1059D4C-72E4-4122-B90D-B4EA6F28CA73}"/>
              </a:ext>
            </a:extLst>
          </p:cNvPr>
          <p:cNvSpPr/>
          <p:nvPr/>
        </p:nvSpPr>
        <p:spPr>
          <a:xfrm>
            <a:off x="3576" y="573932"/>
            <a:ext cx="9136850" cy="574904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Rectangle 5">
            <a:extLst>
              <a:ext uri="{FF2B5EF4-FFF2-40B4-BE49-F238E27FC236}">
                <a16:creationId xmlns:a16="http://schemas.microsoft.com/office/drawing/2014/main" id="{75B9AFCC-F283-4C68-BD5B-3D4E54E6B51C}"/>
              </a:ext>
            </a:extLst>
          </p:cNvPr>
          <p:cNvSpPr/>
          <p:nvPr/>
        </p:nvSpPr>
        <p:spPr>
          <a:xfrm>
            <a:off x="2247089" y="680936"/>
            <a:ext cx="6515100" cy="5515583"/>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TextBox 15">
            <a:extLst>
              <a:ext uri="{FF2B5EF4-FFF2-40B4-BE49-F238E27FC236}">
                <a16:creationId xmlns:a16="http://schemas.microsoft.com/office/drawing/2014/main" id="{9B168C52-7EBF-48B5-A05E-889558E741F8}"/>
              </a:ext>
            </a:extLst>
          </p:cNvPr>
          <p:cNvSpPr txBox="1"/>
          <p:nvPr/>
        </p:nvSpPr>
        <p:spPr>
          <a:xfrm>
            <a:off x="2436072" y="906847"/>
            <a:ext cx="3656818" cy="830997"/>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What to Expect </a:t>
            </a:r>
            <a:r>
              <a:rPr lang="en-GB" sz="2400" b="1">
                <a:latin typeface="Poppins" panose="00000500000000000000" pitchFamily="2" charset="0"/>
                <a:cs typeface="Poppins" panose="00000500000000000000" pitchFamily="2" charset="0"/>
              </a:rPr>
              <a:t>from ‘The Poldark </a:t>
            </a:r>
            <a:r>
              <a:rPr lang="en-GB" sz="2400" b="1" dirty="0">
                <a:latin typeface="Poppins" panose="00000500000000000000" pitchFamily="2" charset="0"/>
                <a:cs typeface="Poppins" panose="00000500000000000000" pitchFamily="2" charset="0"/>
              </a:rPr>
              <a:t>Show’ </a:t>
            </a:r>
          </a:p>
        </p:txBody>
      </p:sp>
      <p:sp>
        <p:nvSpPr>
          <p:cNvPr id="17" name="TextBox 16">
            <a:extLst>
              <a:ext uri="{FF2B5EF4-FFF2-40B4-BE49-F238E27FC236}">
                <a16:creationId xmlns:a16="http://schemas.microsoft.com/office/drawing/2014/main" id="{BB523111-E7C3-4AD5-B55D-AFC376EEF187}"/>
              </a:ext>
            </a:extLst>
          </p:cNvPr>
          <p:cNvSpPr txBox="1"/>
          <p:nvPr/>
        </p:nvSpPr>
        <p:spPr>
          <a:xfrm>
            <a:off x="2518248" y="1963900"/>
            <a:ext cx="6046447" cy="4108817"/>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Imagine you're walking towards the venue with your friends. You're all chatting away excited to see Poldark the hypnotist, looking forward to being amazed and wondering who from your group will volunteer. It's a show you've been looking forward to; a show you're intrigued about and a show where you know you're going to wonder "how does he do that". You're about to experience something that you have never experienced before.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As you’re waiting in line, your best friend who has been talking about tonight for weeks, announces that she’s going to volunteer, she has always been curious about hypnosis. There's heightened excitement and overheard words from other audience members... "I'm absolutely getting up on stage", "I've never been hypnotised before, I'd love to experience it", "we'll watch you from our seats and video you" and "did you watch the video of him, if it's anything like that, we're going to have an amazing time". </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As you sit back and relax into your seat, the music starts, the intensity increases and the anticipation feels electric. The curtains open and Poldark, International Cabaret and Master Stage Hypnotist appears and welcomes the audience into his hypnotic world. As the music fades, he speaks to everyone and seizes your attention. Asking for volunteers to join him, your best friend takes a seat on the stage. Twenty or so volunteers are ready to be a part of something special.</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Over the next 2 hours, Poldark expertly hypnotises his volunteers into a trance making them the stars of the show, as they entertain you, members of the audience. There are many moments of laughter; your best friend frantically searches for an imaginary puppy that has escaped from her arms convinced it’s hiding under chairs or behind curtains; she also believes she has won £5million on the lottery and runs over to celebrate with you telling you she’s going to spend it on shoes and a yacht; and strangers get drunk on water at the imaginary bar.</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Not only lots of comedy, there was so much more which is unexplainable; there’s genuine moments of amazement and wonder, which you are struggling to understand and that last act, “wow, how does he do that”.</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It’s a unique unforgettable performance; it’s mesmerising, it’s spellbinding, it’s a show that will literally blow your mind!</a:t>
            </a:r>
          </a:p>
          <a:p>
            <a:endParaRPr lang="en-GB" sz="1350" dirty="0"/>
          </a:p>
        </p:txBody>
      </p:sp>
      <p:cxnSp>
        <p:nvCxnSpPr>
          <p:cNvPr id="18" name="Straight Connector 17">
            <a:extLst>
              <a:ext uri="{FF2B5EF4-FFF2-40B4-BE49-F238E27FC236}">
                <a16:creationId xmlns:a16="http://schemas.microsoft.com/office/drawing/2014/main" id="{9C6A915E-03CA-4C53-8D11-4C886F40CEEA}"/>
              </a:ext>
            </a:extLst>
          </p:cNvPr>
          <p:cNvCxnSpPr>
            <a:cxnSpLocks/>
          </p:cNvCxnSpPr>
          <p:nvPr/>
        </p:nvCxnSpPr>
        <p:spPr>
          <a:xfrm>
            <a:off x="2518248" y="1714760"/>
            <a:ext cx="2646275" cy="0"/>
          </a:xfrm>
          <a:prstGeom prst="line">
            <a:avLst/>
          </a:prstGeom>
          <a:ln w="3810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753610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CDCDA4-5D4A-4FE3-84B7-F69863E20FA0}"/>
              </a:ext>
            </a:extLst>
          </p:cNvPr>
          <p:cNvSpPr txBox="1"/>
          <p:nvPr/>
        </p:nvSpPr>
        <p:spPr>
          <a:xfrm>
            <a:off x="3530080" y="3451259"/>
            <a:ext cx="2653634" cy="600164"/>
          </a:xfrm>
          <a:prstGeom prst="rect">
            <a:avLst/>
          </a:prstGeom>
          <a:noFill/>
        </p:spPr>
        <p:txBody>
          <a:bodyPr wrap="square" rtlCol="0">
            <a:spAutoFit/>
          </a:bodyPr>
          <a:lstStyle/>
          <a:p>
            <a:r>
              <a:rPr lang="en-GB" sz="825" dirty="0"/>
              <a:t>The media team work tirelessly to bring you some of the best footage from past shows.</a:t>
            </a:r>
          </a:p>
          <a:p>
            <a:r>
              <a:rPr lang="en-GB" sz="825" dirty="0"/>
              <a:t>Photographers and videographers get up close and personal, capturing every moment.</a:t>
            </a:r>
          </a:p>
        </p:txBody>
      </p:sp>
      <p:sp>
        <p:nvSpPr>
          <p:cNvPr id="5" name="TextBox 4">
            <a:extLst>
              <a:ext uri="{FF2B5EF4-FFF2-40B4-BE49-F238E27FC236}">
                <a16:creationId xmlns:a16="http://schemas.microsoft.com/office/drawing/2014/main" id="{D0AD1933-E67F-4E27-9F5A-1FC0239827A3}"/>
              </a:ext>
            </a:extLst>
          </p:cNvPr>
          <p:cNvSpPr txBox="1"/>
          <p:nvPr/>
        </p:nvSpPr>
        <p:spPr>
          <a:xfrm>
            <a:off x="3974932" y="3155090"/>
            <a:ext cx="1533833" cy="300082"/>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GALLERY</a:t>
            </a:r>
          </a:p>
        </p:txBody>
      </p:sp>
      <p:pic>
        <p:nvPicPr>
          <p:cNvPr id="7" name="Picture 6">
            <a:extLst>
              <a:ext uri="{FF2B5EF4-FFF2-40B4-BE49-F238E27FC236}">
                <a16:creationId xmlns:a16="http://schemas.microsoft.com/office/drawing/2014/main" id="{3705BD44-9190-43E1-8D62-6E3891BDCB81}"/>
              </a:ext>
            </a:extLst>
          </p:cNvPr>
          <p:cNvPicPr>
            <a:picLocks noChangeAspect="1"/>
          </p:cNvPicPr>
          <p:nvPr/>
        </p:nvPicPr>
        <p:blipFill rotWithShape="1">
          <a:blip r:embed="rId2">
            <a:extLst>
              <a:ext uri="{28A0092B-C50C-407E-A947-70E740481C1C}">
                <a14:useLocalDpi xmlns:a14="http://schemas.microsoft.com/office/drawing/2010/main" val="0"/>
              </a:ext>
            </a:extLst>
          </a:blip>
          <a:srcRect l="-332" t="10644" r="332" b="9680"/>
          <a:stretch/>
        </p:blipFill>
        <p:spPr>
          <a:xfrm>
            <a:off x="3176295" y="4220690"/>
            <a:ext cx="2569030" cy="1721846"/>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EB6F0189-EEF6-4CEB-A1CA-21BDCC116CB7}"/>
              </a:ext>
            </a:extLst>
          </p:cNvPr>
          <p:cNvPicPr>
            <a:picLocks noChangeAspect="1"/>
          </p:cNvPicPr>
          <p:nvPr/>
        </p:nvPicPr>
        <p:blipFill rotWithShape="1">
          <a:blip r:embed="rId3">
            <a:extLst>
              <a:ext uri="{28A0092B-C50C-407E-A947-70E740481C1C}">
                <a14:useLocalDpi xmlns:a14="http://schemas.microsoft.com/office/drawing/2010/main" val="0"/>
              </a:ext>
            </a:extLst>
          </a:blip>
          <a:srcRect t="13212" b="7759"/>
          <a:stretch/>
        </p:blipFill>
        <p:spPr>
          <a:xfrm>
            <a:off x="553777" y="3121397"/>
            <a:ext cx="2544968" cy="282113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9CDBB2D-71A8-42D2-952D-668E7599EC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513" y="3999103"/>
            <a:ext cx="2726148" cy="194351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2083C39-7BEB-4D7D-A25A-1766FA4454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1485" y="910935"/>
            <a:ext cx="1881176" cy="3009882"/>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0802630A-F0E7-4E7A-B820-77705698C0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7630" y="915464"/>
            <a:ext cx="2976305" cy="2121857"/>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40BF67E2-3859-4BCB-B99B-115F548049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776" y="915465"/>
            <a:ext cx="2976305" cy="21218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360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alpha val="80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FE20E83-92C2-4D04-AA56-71A35D9F497A}"/>
              </a:ext>
            </a:extLst>
          </p:cNvPr>
          <p:cNvSpPr/>
          <p:nvPr/>
        </p:nvSpPr>
        <p:spPr>
          <a:xfrm>
            <a:off x="0" y="0"/>
            <a:ext cx="9144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35EDA54-3760-4ABA-A457-EECD00B14285}"/>
              </a:ext>
            </a:extLst>
          </p:cNvPr>
          <p:cNvSpPr/>
          <p:nvPr/>
        </p:nvSpPr>
        <p:spPr>
          <a:xfrm>
            <a:off x="6030285" y="3556384"/>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angle 6">
            <a:extLst>
              <a:ext uri="{FF2B5EF4-FFF2-40B4-BE49-F238E27FC236}">
                <a16:creationId xmlns:a16="http://schemas.microsoft.com/office/drawing/2014/main" id="{4940F65E-01B0-43D8-9859-B1C9FDDB910E}"/>
              </a:ext>
            </a:extLst>
          </p:cNvPr>
          <p:cNvSpPr/>
          <p:nvPr/>
        </p:nvSpPr>
        <p:spPr>
          <a:xfrm>
            <a:off x="3431588" y="3545587"/>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Rectangle 9">
            <a:extLst>
              <a:ext uri="{FF2B5EF4-FFF2-40B4-BE49-F238E27FC236}">
                <a16:creationId xmlns:a16="http://schemas.microsoft.com/office/drawing/2014/main" id="{180A4C2D-80BD-4DAB-B03D-C144F22A2ACC}"/>
              </a:ext>
            </a:extLst>
          </p:cNvPr>
          <p:cNvSpPr/>
          <p:nvPr/>
        </p:nvSpPr>
        <p:spPr>
          <a:xfrm>
            <a:off x="832891" y="3545587"/>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TextBox 10">
            <a:extLst>
              <a:ext uri="{FF2B5EF4-FFF2-40B4-BE49-F238E27FC236}">
                <a16:creationId xmlns:a16="http://schemas.microsoft.com/office/drawing/2014/main" id="{6D915683-B193-49D9-A183-7B0B837BAF2B}"/>
              </a:ext>
            </a:extLst>
          </p:cNvPr>
          <p:cNvSpPr txBox="1"/>
          <p:nvPr/>
        </p:nvSpPr>
        <p:spPr>
          <a:xfrm>
            <a:off x="790726" y="3780506"/>
            <a:ext cx="2244737" cy="1200329"/>
          </a:xfrm>
          <a:prstGeom prst="rect">
            <a:avLst/>
          </a:prstGeom>
          <a:noFill/>
        </p:spPr>
        <p:txBody>
          <a:bodyPr wrap="square" rtlCol="0">
            <a:spAutoFit/>
          </a:bodyPr>
          <a:lstStyle/>
          <a:p>
            <a:pPr algn="ctr"/>
            <a:r>
              <a:rPr lang="en-GB" sz="900" dirty="0"/>
              <a:t>"Completely mind blowing. Poldark is outstanding. I have seen hypnotist shows before but Poldark is the next level. I will definitely be travelling to watch this absolute showman again. The best show Belfast has had in years. A 5 Star show!" </a:t>
            </a:r>
          </a:p>
          <a:p>
            <a:pPr algn="ctr"/>
            <a:endParaRPr lang="en-GB" sz="900" dirty="0"/>
          </a:p>
          <a:p>
            <a:pPr algn="ctr"/>
            <a:r>
              <a:rPr lang="en-GB" sz="900" dirty="0"/>
              <a:t>⭐️⭐️⭐️⭐️⭐️</a:t>
            </a:r>
          </a:p>
        </p:txBody>
      </p:sp>
      <p:sp>
        <p:nvSpPr>
          <p:cNvPr id="12" name="TextBox 11">
            <a:extLst>
              <a:ext uri="{FF2B5EF4-FFF2-40B4-BE49-F238E27FC236}">
                <a16:creationId xmlns:a16="http://schemas.microsoft.com/office/drawing/2014/main" id="{DF89F260-1BD8-4A7C-A379-5FB882F9B82A}"/>
              </a:ext>
            </a:extLst>
          </p:cNvPr>
          <p:cNvSpPr txBox="1"/>
          <p:nvPr/>
        </p:nvSpPr>
        <p:spPr>
          <a:xfrm>
            <a:off x="971753" y="5044004"/>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JOHN-MARK, BELFAST</a:t>
            </a:r>
          </a:p>
        </p:txBody>
      </p:sp>
      <p:sp>
        <p:nvSpPr>
          <p:cNvPr id="13" name="TextBox 12">
            <a:extLst>
              <a:ext uri="{FF2B5EF4-FFF2-40B4-BE49-F238E27FC236}">
                <a16:creationId xmlns:a16="http://schemas.microsoft.com/office/drawing/2014/main" id="{A0B1AE6D-6CB3-47F2-9B15-30AF6CA50764}"/>
              </a:ext>
            </a:extLst>
          </p:cNvPr>
          <p:cNvSpPr txBox="1"/>
          <p:nvPr/>
        </p:nvSpPr>
        <p:spPr>
          <a:xfrm>
            <a:off x="1262178" y="2149120"/>
            <a:ext cx="3423685" cy="461665"/>
          </a:xfrm>
          <a:prstGeom prst="rect">
            <a:avLst/>
          </a:prstGeom>
          <a:noFill/>
        </p:spPr>
        <p:txBody>
          <a:bodyPr wrap="square" rtlCol="0">
            <a:spAutoFit/>
          </a:bodyPr>
          <a:lstStyle/>
          <a:p>
            <a:r>
              <a:rPr lang="en-GB" sz="2400" b="1" dirty="0">
                <a:solidFill>
                  <a:schemeClr val="tx1">
                    <a:lumMod val="65000"/>
                    <a:lumOff val="35000"/>
                  </a:schemeClr>
                </a:solidFill>
                <a:latin typeface="Poppins" panose="00000500000000000000" pitchFamily="2" charset="0"/>
                <a:cs typeface="Poppins" panose="00000500000000000000" pitchFamily="2" charset="0"/>
              </a:rPr>
              <a:t>REVIEWS</a:t>
            </a:r>
          </a:p>
        </p:txBody>
      </p:sp>
      <p:sp>
        <p:nvSpPr>
          <p:cNvPr id="14" name="TextBox 13">
            <a:extLst>
              <a:ext uri="{FF2B5EF4-FFF2-40B4-BE49-F238E27FC236}">
                <a16:creationId xmlns:a16="http://schemas.microsoft.com/office/drawing/2014/main" id="{1171F7AE-2073-4F70-9A33-292C8A2746DF}"/>
              </a:ext>
            </a:extLst>
          </p:cNvPr>
          <p:cNvSpPr txBox="1"/>
          <p:nvPr/>
        </p:nvSpPr>
        <p:spPr>
          <a:xfrm>
            <a:off x="4079950" y="2027933"/>
            <a:ext cx="4127762" cy="854080"/>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Customer satisfaction is the most important part of the whole production.</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At The Poldark Show we are proud to have many positive reviews from clients, customers and audience members alike.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Take a quick look at just a few we've put together.</a:t>
            </a:r>
          </a:p>
        </p:txBody>
      </p:sp>
      <p:cxnSp>
        <p:nvCxnSpPr>
          <p:cNvPr id="15" name="Straight Connector 14">
            <a:extLst>
              <a:ext uri="{FF2B5EF4-FFF2-40B4-BE49-F238E27FC236}">
                <a16:creationId xmlns:a16="http://schemas.microsoft.com/office/drawing/2014/main" id="{CAB0C01A-04C1-45E5-9F80-1C9157CEE9E4}"/>
              </a:ext>
            </a:extLst>
          </p:cNvPr>
          <p:cNvCxnSpPr>
            <a:cxnSpLocks/>
          </p:cNvCxnSpPr>
          <p:nvPr/>
        </p:nvCxnSpPr>
        <p:spPr>
          <a:xfrm>
            <a:off x="1332455" y="2598790"/>
            <a:ext cx="1272929"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16" name="TextBox 15">
            <a:extLst>
              <a:ext uri="{FF2B5EF4-FFF2-40B4-BE49-F238E27FC236}">
                <a16:creationId xmlns:a16="http://schemas.microsoft.com/office/drawing/2014/main" id="{6F9809D3-9982-4127-8E6C-9A10338A4931}"/>
              </a:ext>
            </a:extLst>
          </p:cNvPr>
          <p:cNvSpPr txBox="1"/>
          <p:nvPr/>
        </p:nvSpPr>
        <p:spPr>
          <a:xfrm>
            <a:off x="1246395" y="1892954"/>
            <a:ext cx="3482051" cy="369332"/>
          </a:xfrm>
          <a:prstGeom prst="rect">
            <a:avLst/>
          </a:prstGeom>
          <a:noFill/>
        </p:spPr>
        <p:txBody>
          <a:bodyPr wrap="square" rtlCol="0">
            <a:spAutoFit/>
          </a:bodyPr>
          <a:lstStyle/>
          <a:p>
            <a:r>
              <a:rPr lang="en-GB" dirty="0">
                <a:solidFill>
                  <a:schemeClr val="tx1">
                    <a:lumMod val="65000"/>
                    <a:lumOff val="35000"/>
                  </a:schemeClr>
                </a:solidFill>
                <a:latin typeface="Poppins" panose="00000500000000000000" pitchFamily="2" charset="0"/>
                <a:cs typeface="Poppins" panose="00000500000000000000" pitchFamily="2" charset="0"/>
              </a:rPr>
              <a:t>CHECK OUT THE</a:t>
            </a:r>
          </a:p>
        </p:txBody>
      </p:sp>
      <p:sp>
        <p:nvSpPr>
          <p:cNvPr id="18" name="TextBox 17">
            <a:extLst>
              <a:ext uri="{FF2B5EF4-FFF2-40B4-BE49-F238E27FC236}">
                <a16:creationId xmlns:a16="http://schemas.microsoft.com/office/drawing/2014/main" id="{28D8DA2F-82DC-4E0A-B996-1F5AC4E170FB}"/>
              </a:ext>
            </a:extLst>
          </p:cNvPr>
          <p:cNvSpPr txBox="1"/>
          <p:nvPr/>
        </p:nvSpPr>
        <p:spPr>
          <a:xfrm>
            <a:off x="6211312" y="5044004"/>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NATALIE, RUGBY</a:t>
            </a:r>
          </a:p>
        </p:txBody>
      </p:sp>
      <p:sp>
        <p:nvSpPr>
          <p:cNvPr id="19" name="TextBox 18">
            <a:extLst>
              <a:ext uri="{FF2B5EF4-FFF2-40B4-BE49-F238E27FC236}">
                <a16:creationId xmlns:a16="http://schemas.microsoft.com/office/drawing/2014/main" id="{B4459EEE-8CC6-4AB0-A3B1-E0F6489FAE83}"/>
              </a:ext>
            </a:extLst>
          </p:cNvPr>
          <p:cNvSpPr txBox="1"/>
          <p:nvPr/>
        </p:nvSpPr>
        <p:spPr>
          <a:xfrm>
            <a:off x="3612616" y="5044004"/>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ROB, RUGBY</a:t>
            </a:r>
          </a:p>
        </p:txBody>
      </p:sp>
      <p:sp>
        <p:nvSpPr>
          <p:cNvPr id="20" name="TextBox 19">
            <a:extLst>
              <a:ext uri="{FF2B5EF4-FFF2-40B4-BE49-F238E27FC236}">
                <a16:creationId xmlns:a16="http://schemas.microsoft.com/office/drawing/2014/main" id="{477E721D-B605-48BF-A43C-A3C83F1445C8}"/>
              </a:ext>
            </a:extLst>
          </p:cNvPr>
          <p:cNvSpPr txBox="1"/>
          <p:nvPr/>
        </p:nvSpPr>
        <p:spPr>
          <a:xfrm>
            <a:off x="6030285" y="3780505"/>
            <a:ext cx="2244737" cy="923330"/>
          </a:xfrm>
          <a:prstGeom prst="rect">
            <a:avLst/>
          </a:prstGeom>
          <a:noFill/>
        </p:spPr>
        <p:txBody>
          <a:bodyPr wrap="square" rtlCol="0">
            <a:spAutoFit/>
          </a:bodyPr>
          <a:lstStyle/>
          <a:p>
            <a:pPr algn="ctr"/>
            <a:r>
              <a:rPr lang="en-GB" sz="900" dirty="0"/>
              <a:t>"Wow </a:t>
            </a:r>
            <a:r>
              <a:rPr lang="en-GB" sz="900" dirty="0" err="1"/>
              <a:t>wow</a:t>
            </a:r>
            <a:r>
              <a:rPr lang="en-GB" sz="900" dirty="0"/>
              <a:t> </a:t>
            </a:r>
            <a:r>
              <a:rPr lang="en-GB" sz="900" dirty="0" err="1"/>
              <a:t>wow</a:t>
            </a:r>
            <a:r>
              <a:rPr lang="en-GB" sz="900" dirty="0"/>
              <a:t>! What can I say! I am still speechless! Poldark show is absolutely brilliant, we had such a great time. A must see show“</a:t>
            </a:r>
          </a:p>
          <a:p>
            <a:pPr algn="ctr"/>
            <a:endParaRPr lang="en-GB" sz="900" dirty="0"/>
          </a:p>
          <a:p>
            <a:pPr algn="ctr"/>
            <a:r>
              <a:rPr lang="en-GB" sz="900" dirty="0"/>
              <a:t>⭐️⭐️⭐️⭐️⭐️</a:t>
            </a:r>
          </a:p>
        </p:txBody>
      </p:sp>
      <p:sp>
        <p:nvSpPr>
          <p:cNvPr id="21" name="TextBox 20">
            <a:extLst>
              <a:ext uri="{FF2B5EF4-FFF2-40B4-BE49-F238E27FC236}">
                <a16:creationId xmlns:a16="http://schemas.microsoft.com/office/drawing/2014/main" id="{15848236-1EB5-424C-AAD6-F42E4AFDA459}"/>
              </a:ext>
            </a:extLst>
          </p:cNvPr>
          <p:cNvSpPr txBox="1"/>
          <p:nvPr/>
        </p:nvSpPr>
        <p:spPr>
          <a:xfrm>
            <a:off x="3431588" y="3780505"/>
            <a:ext cx="2244737" cy="1061829"/>
          </a:xfrm>
          <a:prstGeom prst="rect">
            <a:avLst/>
          </a:prstGeom>
          <a:noFill/>
        </p:spPr>
        <p:txBody>
          <a:bodyPr wrap="square" rtlCol="0">
            <a:spAutoFit/>
          </a:bodyPr>
          <a:lstStyle/>
          <a:p>
            <a:pPr algn="ctr"/>
            <a:r>
              <a:rPr lang="en-GB" sz="900" dirty="0"/>
              <a:t>"I was standing right there in front of him and I still can't figure out how he managed to get him to balance on the chairs. There were no mirrors or props. </a:t>
            </a:r>
          </a:p>
          <a:p>
            <a:pPr algn="ctr"/>
            <a:r>
              <a:rPr lang="en-GB" sz="900" dirty="0"/>
              <a:t>How is it done????“</a:t>
            </a:r>
          </a:p>
          <a:p>
            <a:pPr algn="ctr"/>
            <a:endParaRPr lang="en-GB" sz="900" dirty="0"/>
          </a:p>
          <a:p>
            <a:pPr algn="ctr"/>
            <a:r>
              <a:rPr lang="en-GB" sz="900" dirty="0"/>
              <a:t>⭐️⭐️⭐️⭐️⭐️</a:t>
            </a:r>
          </a:p>
        </p:txBody>
      </p:sp>
    </p:spTree>
    <p:extLst>
      <p:ext uri="{BB962C8B-B14F-4D97-AF65-F5344CB8AC3E}">
        <p14:creationId xmlns:p14="http://schemas.microsoft.com/office/powerpoint/2010/main" val="3438116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75B448-DEDC-48EA-9C5E-EC6BD9255FB8}"/>
              </a:ext>
            </a:extLst>
          </p:cNvPr>
          <p:cNvPicPr>
            <a:picLocks noChangeAspect="1"/>
          </p:cNvPicPr>
          <p:nvPr/>
        </p:nvPicPr>
        <p:blipFill rotWithShape="1">
          <a:blip r:embed="rId2">
            <a:extLst>
              <a:ext uri="{28A0092B-C50C-407E-A947-70E740481C1C}">
                <a14:useLocalDpi xmlns:a14="http://schemas.microsoft.com/office/drawing/2010/main" val="0"/>
              </a:ext>
            </a:extLst>
          </a:blip>
          <a:srcRect l="18907" t="1" r="11585" b="20647"/>
          <a:stretch/>
        </p:blipFill>
        <p:spPr>
          <a:xfrm>
            <a:off x="2" y="1"/>
            <a:ext cx="9143996" cy="6857997"/>
          </a:xfrm>
          <a:prstGeom prst="rect">
            <a:avLst/>
          </a:prstGeom>
        </p:spPr>
      </p:pic>
      <p:sp>
        <p:nvSpPr>
          <p:cNvPr id="6" name="Rectangle 5">
            <a:extLst>
              <a:ext uri="{FF2B5EF4-FFF2-40B4-BE49-F238E27FC236}">
                <a16:creationId xmlns:a16="http://schemas.microsoft.com/office/drawing/2014/main" id="{949D8EAB-0EC1-4BAF-ADE1-F11AF78F8C8F}"/>
              </a:ext>
            </a:extLst>
          </p:cNvPr>
          <p:cNvSpPr/>
          <p:nvPr/>
        </p:nvSpPr>
        <p:spPr>
          <a:xfrm>
            <a:off x="0" y="0"/>
            <a:ext cx="9144000" cy="685800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TextBox 6">
            <a:extLst>
              <a:ext uri="{FF2B5EF4-FFF2-40B4-BE49-F238E27FC236}">
                <a16:creationId xmlns:a16="http://schemas.microsoft.com/office/drawing/2014/main" id="{9316802E-6155-4E75-A959-B4E02EF25C02}"/>
              </a:ext>
            </a:extLst>
          </p:cNvPr>
          <p:cNvSpPr txBox="1"/>
          <p:nvPr/>
        </p:nvSpPr>
        <p:spPr>
          <a:xfrm>
            <a:off x="4913835" y="5864042"/>
            <a:ext cx="3979112" cy="369332"/>
          </a:xfrm>
          <a:prstGeom prst="rect">
            <a:avLst/>
          </a:prstGeom>
          <a:noFill/>
        </p:spPr>
        <p:txBody>
          <a:bodyPr wrap="square" rtlCol="0">
            <a:spAutoFit/>
          </a:bodyPr>
          <a:lstStyle/>
          <a:p>
            <a:r>
              <a:rPr lang="en-GB" dirty="0">
                <a:solidFill>
                  <a:schemeClr val="bg1"/>
                </a:solidFill>
              </a:rPr>
              <a:t>THE POLDARK SHOW: STAGE HYPNOTIST</a:t>
            </a:r>
            <a:r>
              <a:rPr lang="en-GB" b="1" dirty="0">
                <a:solidFill>
                  <a:schemeClr val="bg1"/>
                </a:solidFill>
                <a:latin typeface="Poppins" panose="00000500000000000000" pitchFamily="2" charset="0"/>
                <a:cs typeface="Poppins" panose="00000500000000000000" pitchFamily="2" charset="0"/>
              </a:rPr>
              <a:t> </a:t>
            </a:r>
          </a:p>
        </p:txBody>
      </p:sp>
      <p:sp>
        <p:nvSpPr>
          <p:cNvPr id="8" name="TextBox 7">
            <a:hlinkClick r:id="rId3"/>
            <a:extLst>
              <a:ext uri="{FF2B5EF4-FFF2-40B4-BE49-F238E27FC236}">
                <a16:creationId xmlns:a16="http://schemas.microsoft.com/office/drawing/2014/main" id="{9CC74BC6-D74D-4CA0-B69D-5533F3CC1B62}"/>
              </a:ext>
            </a:extLst>
          </p:cNvPr>
          <p:cNvSpPr txBox="1"/>
          <p:nvPr/>
        </p:nvSpPr>
        <p:spPr>
          <a:xfrm>
            <a:off x="4969435" y="5112228"/>
            <a:ext cx="3695648" cy="461665"/>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WORLD MAGIC REVIEW</a:t>
            </a:r>
          </a:p>
        </p:txBody>
      </p:sp>
      <p:sp>
        <p:nvSpPr>
          <p:cNvPr id="9" name="TextBox 8">
            <a:hlinkClick r:id="rId3"/>
            <a:extLst>
              <a:ext uri="{FF2B5EF4-FFF2-40B4-BE49-F238E27FC236}">
                <a16:creationId xmlns:a16="http://schemas.microsoft.com/office/drawing/2014/main" id="{F94CB79A-ADA6-4C3A-B02B-DDFDAB37AB1E}"/>
              </a:ext>
            </a:extLst>
          </p:cNvPr>
          <p:cNvSpPr txBox="1"/>
          <p:nvPr/>
        </p:nvSpPr>
        <p:spPr>
          <a:xfrm>
            <a:off x="4969435" y="5484578"/>
            <a:ext cx="3531056" cy="253916"/>
          </a:xfrm>
          <a:prstGeom prst="rect">
            <a:avLst/>
          </a:prstGeom>
          <a:noFill/>
        </p:spPr>
        <p:txBody>
          <a:bodyPr wrap="square" rtlCol="0">
            <a:spAutoFit/>
          </a:bodyPr>
          <a:lstStyle/>
          <a:p>
            <a:r>
              <a:rPr lang="en-GB" sz="1050" dirty="0">
                <a:solidFill>
                  <a:schemeClr val="bg1"/>
                </a:solidFill>
              </a:rPr>
              <a:t>Hannah S, Author. World Magic Review, 2024</a:t>
            </a:r>
            <a:endParaRPr lang="en-GB" sz="1350" dirty="0">
              <a:solidFill>
                <a:schemeClr val="bg1"/>
              </a:solidFill>
            </a:endParaRPr>
          </a:p>
        </p:txBody>
      </p:sp>
      <p:cxnSp>
        <p:nvCxnSpPr>
          <p:cNvPr id="10" name="Straight Connector 9">
            <a:extLst>
              <a:ext uri="{FF2B5EF4-FFF2-40B4-BE49-F238E27FC236}">
                <a16:creationId xmlns:a16="http://schemas.microsoft.com/office/drawing/2014/main" id="{45C158D1-88E0-4B01-8D39-C8ED892E0D91}"/>
              </a:ext>
            </a:extLst>
          </p:cNvPr>
          <p:cNvCxnSpPr>
            <a:cxnSpLocks/>
          </p:cNvCxnSpPr>
          <p:nvPr/>
        </p:nvCxnSpPr>
        <p:spPr>
          <a:xfrm>
            <a:off x="5033735" y="5797610"/>
            <a:ext cx="1927291"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11" name="TextBox 10">
            <a:extLst>
              <a:ext uri="{FF2B5EF4-FFF2-40B4-BE49-F238E27FC236}">
                <a16:creationId xmlns:a16="http://schemas.microsoft.com/office/drawing/2014/main" id="{67355928-8954-4D5C-9C58-E7AEEE6D8CFF}"/>
              </a:ext>
            </a:extLst>
          </p:cNvPr>
          <p:cNvSpPr txBox="1"/>
          <p:nvPr/>
        </p:nvSpPr>
        <p:spPr>
          <a:xfrm>
            <a:off x="251053" y="546336"/>
            <a:ext cx="4318915" cy="5678478"/>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beautiful venue choice and staging perfectly sets the scene for the style of The Poldark Show—Stage Hypnotist. The audience enters a church hall to find a velvet draped stage, and the sense of classy grandeur is a constant throughout the show. </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Hypnotist Poldark is clearly a master of the craft, balancing respect for his participants with showmanship and entertainment for the offstage members of the audience.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Poldark’s brand of hypnosis is notable at this Fringe for its calming, meditative qualities in a field that currently seems to favour sharp, loud noises as a methodology. The Poldark version is more pleasant on the audience ear, even providing a relaxing environment for those who did not put themselves forward to be hypnotised. No one method of hypnotism will work on everyone, but at the reviewed show Poldark had a very respectable success rate, that gave him ample supply of hypnotised individuals for his demonstrations.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There is a gently comedic element to The Poldark Show, in a respectful and family friendly way. The hypnotised participants are not asked to do anything embarrassing. His final hypnotic demonstration is less for comedic effect and more just for the wow factor. </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Even those who have seen a wide variety of other hypnotism shows are unlikely to have seen anything even remotely close to this. Poldark has a kind stage presence, and at the reviewed show some who did not manage to get hypnotised or were awoken from that state during the performance even played along just to try to help him out. However, ever the professional, Poldark spotted them quickly and found opportune moments to quickly ensure that they were okay and invite them to return to the rest of the audience.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hypnotism takes the majority of the show’s run time, but Poldark does still take a moment to get the whole audience involved in a warm up imaginative exercise. It may start similar to an exercise often used in this kind of show, but once again Poldark demonstrates his unusual take on stage hypnotism—it’s actually a completely different exercise to what the audience probably anticipates.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Poldark Show is without a doubt the place to be this Fringe for a pleasant hypnotic experience, whether as an onstage participant or a curious onlooker. Unfortunately the reviewed show was the final one of this Fringe, but Poldark will be heading out on tour, and will hopefully return to Edinburgh someday. Fans of being hypnotised or watching hypnotism are advised to look him up.</a:t>
            </a:r>
          </a:p>
        </p:txBody>
      </p:sp>
      <p:sp>
        <p:nvSpPr>
          <p:cNvPr id="13" name="TextBox 12">
            <a:extLst>
              <a:ext uri="{FF2B5EF4-FFF2-40B4-BE49-F238E27FC236}">
                <a16:creationId xmlns:a16="http://schemas.microsoft.com/office/drawing/2014/main" id="{67DBB613-A680-4737-925E-1B616CDDF73D}"/>
              </a:ext>
            </a:extLst>
          </p:cNvPr>
          <p:cNvSpPr txBox="1"/>
          <p:nvPr/>
        </p:nvSpPr>
        <p:spPr>
          <a:xfrm>
            <a:off x="4913835" y="6235978"/>
            <a:ext cx="1344168" cy="230832"/>
          </a:xfrm>
          <a:prstGeom prst="rect">
            <a:avLst/>
          </a:prstGeom>
          <a:noFill/>
        </p:spPr>
        <p:txBody>
          <a:bodyPr wrap="square" rtlCol="0">
            <a:spAutoFit/>
          </a:bodyPr>
          <a:lstStyle/>
          <a:p>
            <a:r>
              <a:rPr lang="en-GB" sz="900" dirty="0"/>
              <a:t>⭐️⭐️⭐️⭐️⭐️</a:t>
            </a:r>
          </a:p>
        </p:txBody>
      </p:sp>
    </p:spTree>
    <p:extLst>
      <p:ext uri="{BB962C8B-B14F-4D97-AF65-F5344CB8AC3E}">
        <p14:creationId xmlns:p14="http://schemas.microsoft.com/office/powerpoint/2010/main" val="59508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EC031827-E554-49C1-99D0-D6C79AF0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111" y="4855464"/>
            <a:ext cx="441138" cy="441138"/>
          </a:xfrm>
          <a:prstGeom prst="rect">
            <a:avLst/>
          </a:prstGeom>
        </p:spPr>
      </p:pic>
      <p:pic>
        <p:nvPicPr>
          <p:cNvPr id="9" name="Picture 8">
            <a:hlinkClick r:id="rId4"/>
            <a:extLst>
              <a:ext uri="{FF2B5EF4-FFF2-40B4-BE49-F238E27FC236}">
                <a16:creationId xmlns:a16="http://schemas.microsoft.com/office/drawing/2014/main" id="{88D396F2-675C-477B-82B8-ED07E0CBF0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1376" y="1597890"/>
            <a:ext cx="441138" cy="441138"/>
          </a:xfrm>
          <a:prstGeom prst="rect">
            <a:avLst/>
          </a:prstGeom>
        </p:spPr>
      </p:pic>
      <p:pic>
        <p:nvPicPr>
          <p:cNvPr id="11" name="Picture 10">
            <a:hlinkClick r:id="rId6"/>
            <a:extLst>
              <a:ext uri="{FF2B5EF4-FFF2-40B4-BE49-F238E27FC236}">
                <a16:creationId xmlns:a16="http://schemas.microsoft.com/office/drawing/2014/main" id="{264535ED-5827-4714-A006-C5B4BDE0E4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22111" y="3219679"/>
            <a:ext cx="441138" cy="441138"/>
          </a:xfrm>
          <a:prstGeom prst="rect">
            <a:avLst/>
          </a:prstGeom>
        </p:spPr>
      </p:pic>
      <p:pic>
        <p:nvPicPr>
          <p:cNvPr id="13" name="Picture 12">
            <a:hlinkClick r:id="rId8"/>
            <a:extLst>
              <a:ext uri="{FF2B5EF4-FFF2-40B4-BE49-F238E27FC236}">
                <a16:creationId xmlns:a16="http://schemas.microsoft.com/office/drawing/2014/main" id="{F33CE4BF-4FDC-4C40-8226-ACB00DE560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2111" y="2407778"/>
            <a:ext cx="441138" cy="441138"/>
          </a:xfrm>
          <a:prstGeom prst="rect">
            <a:avLst/>
          </a:prstGeom>
        </p:spPr>
      </p:pic>
      <p:pic>
        <p:nvPicPr>
          <p:cNvPr id="21" name="Picture 20">
            <a:hlinkClick r:id="rId10"/>
            <a:extLst>
              <a:ext uri="{FF2B5EF4-FFF2-40B4-BE49-F238E27FC236}">
                <a16:creationId xmlns:a16="http://schemas.microsoft.com/office/drawing/2014/main" id="{190C7E16-42D6-4B17-AF58-A4C2610A32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22111" y="4039261"/>
            <a:ext cx="441138" cy="441138"/>
          </a:xfrm>
          <a:prstGeom prst="rect">
            <a:avLst/>
          </a:prstGeom>
        </p:spPr>
      </p:pic>
      <p:pic>
        <p:nvPicPr>
          <p:cNvPr id="15" name="Picture 14">
            <a:extLst>
              <a:ext uri="{FF2B5EF4-FFF2-40B4-BE49-F238E27FC236}">
                <a16:creationId xmlns:a16="http://schemas.microsoft.com/office/drawing/2014/main" id="{4090E951-4E8E-4790-9D72-BC6C632969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3103" y="3217665"/>
            <a:ext cx="441138" cy="441138"/>
          </a:xfrm>
          <a:prstGeom prst="rect">
            <a:avLst/>
          </a:prstGeom>
        </p:spPr>
      </p:pic>
      <p:pic>
        <p:nvPicPr>
          <p:cNvPr id="17" name="Picture 16">
            <a:extLst>
              <a:ext uri="{FF2B5EF4-FFF2-40B4-BE49-F238E27FC236}">
                <a16:creationId xmlns:a16="http://schemas.microsoft.com/office/drawing/2014/main" id="{8D1437CE-46EE-4BDA-B5A7-22ED97BAFFA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3104" y="1597890"/>
            <a:ext cx="441138" cy="441138"/>
          </a:xfrm>
          <a:prstGeom prst="rect">
            <a:avLst/>
          </a:prstGeom>
        </p:spPr>
      </p:pic>
      <p:pic>
        <p:nvPicPr>
          <p:cNvPr id="23" name="Picture 22">
            <a:hlinkClick r:id="rId14"/>
            <a:extLst>
              <a:ext uri="{FF2B5EF4-FFF2-40B4-BE49-F238E27FC236}">
                <a16:creationId xmlns:a16="http://schemas.microsoft.com/office/drawing/2014/main" id="{5C1E07C8-192A-47C2-A927-1DF35D56613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3104" y="2407778"/>
            <a:ext cx="441138" cy="441138"/>
          </a:xfrm>
          <a:prstGeom prst="rect">
            <a:avLst/>
          </a:prstGeom>
        </p:spPr>
      </p:pic>
      <p:sp>
        <p:nvSpPr>
          <p:cNvPr id="42" name="TextBox 41">
            <a:extLst>
              <a:ext uri="{FF2B5EF4-FFF2-40B4-BE49-F238E27FC236}">
                <a16:creationId xmlns:a16="http://schemas.microsoft.com/office/drawing/2014/main" id="{A4A05D3A-6D6D-408A-A461-2A1BC0DC3931}"/>
              </a:ext>
            </a:extLst>
          </p:cNvPr>
          <p:cNvSpPr txBox="1"/>
          <p:nvPr/>
        </p:nvSpPr>
        <p:spPr>
          <a:xfrm>
            <a:off x="1849061" y="1801937"/>
            <a:ext cx="1533833" cy="230832"/>
          </a:xfrm>
          <a:prstGeom prst="rect">
            <a:avLst/>
          </a:prstGeom>
          <a:noFill/>
        </p:spPr>
        <p:txBody>
          <a:bodyPr wrap="square" rtlCol="0">
            <a:spAutoFit/>
          </a:bodyPr>
          <a:lstStyle/>
          <a:p>
            <a:r>
              <a:rPr lang="en-GB" sz="900" dirty="0">
                <a:solidFill>
                  <a:schemeClr val="bg1"/>
                </a:solidFill>
              </a:rPr>
              <a:t>hello@poldarkshow.com</a:t>
            </a:r>
          </a:p>
        </p:txBody>
      </p:sp>
      <p:sp>
        <p:nvSpPr>
          <p:cNvPr id="43" name="TextBox 42">
            <a:extLst>
              <a:ext uri="{FF2B5EF4-FFF2-40B4-BE49-F238E27FC236}">
                <a16:creationId xmlns:a16="http://schemas.microsoft.com/office/drawing/2014/main" id="{F37B0388-AAFC-4E2A-817B-5F54CEE7F7F8}"/>
              </a:ext>
            </a:extLst>
          </p:cNvPr>
          <p:cNvSpPr txBox="1"/>
          <p:nvPr/>
        </p:nvSpPr>
        <p:spPr>
          <a:xfrm>
            <a:off x="1849061" y="1597889"/>
            <a:ext cx="1533833" cy="276999"/>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CONTACT</a:t>
            </a:r>
            <a:r>
              <a:rPr lang="en-GB" sz="1200" b="1" dirty="0">
                <a:solidFill>
                  <a:schemeClr val="bg1"/>
                </a:solidFill>
                <a:latin typeface="Poppins" panose="00000500000000000000" pitchFamily="2" charset="0"/>
                <a:cs typeface="Poppins" panose="00000500000000000000" pitchFamily="2" charset="0"/>
              </a:rPr>
              <a:t> US</a:t>
            </a:r>
            <a:endParaRPr lang="en-GB" sz="1200" b="1" dirty="0">
              <a:latin typeface="Poppins" panose="00000500000000000000" pitchFamily="2" charset="0"/>
              <a:cs typeface="Poppins" panose="00000500000000000000" pitchFamily="2" charset="0"/>
            </a:endParaRPr>
          </a:p>
        </p:txBody>
      </p:sp>
      <p:sp>
        <p:nvSpPr>
          <p:cNvPr id="44" name="TextBox 43">
            <a:extLst>
              <a:ext uri="{FF2B5EF4-FFF2-40B4-BE49-F238E27FC236}">
                <a16:creationId xmlns:a16="http://schemas.microsoft.com/office/drawing/2014/main" id="{33F9042F-B9A5-4E93-99CD-6197103391B1}"/>
              </a:ext>
            </a:extLst>
          </p:cNvPr>
          <p:cNvSpPr txBox="1"/>
          <p:nvPr/>
        </p:nvSpPr>
        <p:spPr>
          <a:xfrm>
            <a:off x="1849061" y="2611825"/>
            <a:ext cx="1533833" cy="230832"/>
          </a:xfrm>
          <a:prstGeom prst="rect">
            <a:avLst/>
          </a:prstGeom>
          <a:noFill/>
        </p:spPr>
        <p:txBody>
          <a:bodyPr wrap="square" rtlCol="0">
            <a:spAutoFit/>
          </a:bodyPr>
          <a:lstStyle/>
          <a:p>
            <a:r>
              <a:rPr lang="en-GB" sz="900" dirty="0">
                <a:solidFill>
                  <a:schemeClr val="bg1"/>
                </a:solidFill>
              </a:rPr>
              <a:t>www.poldarkshow.com</a:t>
            </a:r>
          </a:p>
        </p:txBody>
      </p:sp>
      <p:sp>
        <p:nvSpPr>
          <p:cNvPr id="45" name="TextBox 44">
            <a:extLst>
              <a:ext uri="{FF2B5EF4-FFF2-40B4-BE49-F238E27FC236}">
                <a16:creationId xmlns:a16="http://schemas.microsoft.com/office/drawing/2014/main" id="{640E49F0-2D4B-44C1-AFF5-C25E0EEC51D0}"/>
              </a:ext>
            </a:extLst>
          </p:cNvPr>
          <p:cNvSpPr txBox="1"/>
          <p:nvPr/>
        </p:nvSpPr>
        <p:spPr>
          <a:xfrm>
            <a:off x="1849061" y="2407778"/>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CHECK US OUT</a:t>
            </a:r>
            <a:endParaRPr lang="en-GB" sz="1050" b="1" dirty="0">
              <a:latin typeface="Poppins" panose="00000500000000000000" pitchFamily="2" charset="0"/>
              <a:cs typeface="Poppins" panose="00000500000000000000" pitchFamily="2" charset="0"/>
            </a:endParaRPr>
          </a:p>
        </p:txBody>
      </p:sp>
      <p:sp>
        <p:nvSpPr>
          <p:cNvPr id="46" name="TextBox 45">
            <a:extLst>
              <a:ext uri="{FF2B5EF4-FFF2-40B4-BE49-F238E27FC236}">
                <a16:creationId xmlns:a16="http://schemas.microsoft.com/office/drawing/2014/main" id="{FE6E4358-3C80-42E2-9C44-FFCE54FBDC2E}"/>
              </a:ext>
            </a:extLst>
          </p:cNvPr>
          <p:cNvSpPr txBox="1"/>
          <p:nvPr/>
        </p:nvSpPr>
        <p:spPr>
          <a:xfrm>
            <a:off x="1849061" y="3421712"/>
            <a:ext cx="1533833" cy="230832"/>
          </a:xfrm>
          <a:prstGeom prst="rect">
            <a:avLst/>
          </a:prstGeom>
          <a:noFill/>
        </p:spPr>
        <p:txBody>
          <a:bodyPr wrap="square" rtlCol="0">
            <a:spAutoFit/>
          </a:bodyPr>
          <a:lstStyle/>
          <a:p>
            <a:r>
              <a:rPr lang="en-GB" sz="900" dirty="0" err="1">
                <a:solidFill>
                  <a:schemeClr val="bg1"/>
                </a:solidFill>
              </a:rPr>
              <a:t>Worwickshire</a:t>
            </a:r>
            <a:r>
              <a:rPr lang="en-GB" sz="900" dirty="0">
                <a:solidFill>
                  <a:schemeClr val="bg1"/>
                </a:solidFill>
              </a:rPr>
              <a:t>, UK</a:t>
            </a:r>
          </a:p>
        </p:txBody>
      </p:sp>
      <p:sp>
        <p:nvSpPr>
          <p:cNvPr id="47" name="TextBox 46">
            <a:extLst>
              <a:ext uri="{FF2B5EF4-FFF2-40B4-BE49-F238E27FC236}">
                <a16:creationId xmlns:a16="http://schemas.microsoft.com/office/drawing/2014/main" id="{955AFC9B-A778-489A-9C9A-6062DA6314E0}"/>
              </a:ext>
            </a:extLst>
          </p:cNvPr>
          <p:cNvSpPr txBox="1"/>
          <p:nvPr/>
        </p:nvSpPr>
        <p:spPr>
          <a:xfrm>
            <a:off x="1849061" y="3217665"/>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LOCATION</a:t>
            </a:r>
            <a:endParaRPr lang="en-GB" sz="1050" b="1" dirty="0">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0AE093AB-3E85-4FB7-A3EC-7ACB0898837E}"/>
              </a:ext>
            </a:extLst>
          </p:cNvPr>
          <p:cNvSpPr txBox="1"/>
          <p:nvPr/>
        </p:nvSpPr>
        <p:spPr>
          <a:xfrm>
            <a:off x="5246446" y="1801937"/>
            <a:ext cx="1533833" cy="230832"/>
          </a:xfrm>
          <a:prstGeom prst="rect">
            <a:avLst/>
          </a:prstGeom>
          <a:noFill/>
        </p:spPr>
        <p:txBody>
          <a:bodyPr wrap="square" rtlCol="0">
            <a:spAutoFit/>
          </a:bodyPr>
          <a:lstStyle/>
          <a:p>
            <a:r>
              <a:rPr lang="en-GB" sz="900" dirty="0">
                <a:solidFill>
                  <a:schemeClr val="bg1"/>
                </a:solidFill>
              </a:rPr>
              <a:t>facebook.com/</a:t>
            </a:r>
            <a:r>
              <a:rPr lang="en-GB" sz="900" dirty="0" err="1">
                <a:solidFill>
                  <a:schemeClr val="bg1"/>
                </a:solidFill>
              </a:rPr>
              <a:t>poldarkshow</a:t>
            </a:r>
            <a:endParaRPr lang="en-GB" sz="900" dirty="0">
              <a:solidFill>
                <a:schemeClr val="bg1"/>
              </a:solidFill>
            </a:endParaRPr>
          </a:p>
        </p:txBody>
      </p:sp>
      <p:sp>
        <p:nvSpPr>
          <p:cNvPr id="51" name="TextBox 50">
            <a:extLst>
              <a:ext uri="{FF2B5EF4-FFF2-40B4-BE49-F238E27FC236}">
                <a16:creationId xmlns:a16="http://schemas.microsoft.com/office/drawing/2014/main" id="{9E5287F5-879E-4D0C-9D7A-FA8B046350CB}"/>
              </a:ext>
            </a:extLst>
          </p:cNvPr>
          <p:cNvSpPr txBox="1"/>
          <p:nvPr/>
        </p:nvSpPr>
        <p:spPr>
          <a:xfrm>
            <a:off x="5246446" y="1597889"/>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FACEBOOK</a:t>
            </a:r>
            <a:endParaRPr lang="en-GB" sz="1050" b="1" dirty="0">
              <a:latin typeface="Poppins" panose="00000500000000000000" pitchFamily="2" charset="0"/>
              <a:cs typeface="Poppins" panose="00000500000000000000" pitchFamily="2" charset="0"/>
            </a:endParaRPr>
          </a:p>
        </p:txBody>
      </p:sp>
      <p:sp>
        <p:nvSpPr>
          <p:cNvPr id="52" name="TextBox 51">
            <a:extLst>
              <a:ext uri="{FF2B5EF4-FFF2-40B4-BE49-F238E27FC236}">
                <a16:creationId xmlns:a16="http://schemas.microsoft.com/office/drawing/2014/main" id="{B25E38F3-B3A2-4E48-83D7-5801CED3103A}"/>
              </a:ext>
            </a:extLst>
          </p:cNvPr>
          <p:cNvSpPr txBox="1"/>
          <p:nvPr/>
        </p:nvSpPr>
        <p:spPr>
          <a:xfrm>
            <a:off x="5246447" y="2611825"/>
            <a:ext cx="1917975" cy="230832"/>
          </a:xfrm>
          <a:prstGeom prst="rect">
            <a:avLst/>
          </a:prstGeom>
          <a:noFill/>
        </p:spPr>
        <p:txBody>
          <a:bodyPr wrap="square" rtlCol="0">
            <a:spAutoFit/>
          </a:bodyPr>
          <a:lstStyle/>
          <a:p>
            <a:r>
              <a:rPr lang="en-GB" sz="900" dirty="0">
                <a:solidFill>
                  <a:schemeClr val="bg1"/>
                </a:solidFill>
              </a:rPr>
              <a:t>linkedin.com/company/</a:t>
            </a:r>
            <a:r>
              <a:rPr lang="en-GB" sz="900" dirty="0" err="1">
                <a:solidFill>
                  <a:schemeClr val="bg1"/>
                </a:solidFill>
              </a:rPr>
              <a:t>poldarkshow</a:t>
            </a:r>
            <a:endParaRPr lang="en-GB" sz="900" dirty="0">
              <a:solidFill>
                <a:schemeClr val="bg1"/>
              </a:solidFill>
            </a:endParaRPr>
          </a:p>
        </p:txBody>
      </p:sp>
      <p:sp>
        <p:nvSpPr>
          <p:cNvPr id="53" name="TextBox 52">
            <a:extLst>
              <a:ext uri="{FF2B5EF4-FFF2-40B4-BE49-F238E27FC236}">
                <a16:creationId xmlns:a16="http://schemas.microsoft.com/office/drawing/2014/main" id="{D778D6F6-3C42-48FB-A601-1C8A8D19B519}"/>
              </a:ext>
            </a:extLst>
          </p:cNvPr>
          <p:cNvSpPr txBox="1"/>
          <p:nvPr/>
        </p:nvSpPr>
        <p:spPr>
          <a:xfrm>
            <a:off x="5246446" y="2407778"/>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LINKEDIN</a:t>
            </a:r>
            <a:endParaRPr lang="en-GB" sz="1050" b="1" dirty="0">
              <a:latin typeface="Poppins" panose="00000500000000000000" pitchFamily="2" charset="0"/>
              <a:cs typeface="Poppins" panose="00000500000000000000" pitchFamily="2" charset="0"/>
            </a:endParaRPr>
          </a:p>
        </p:txBody>
      </p:sp>
      <p:sp>
        <p:nvSpPr>
          <p:cNvPr id="54" name="TextBox 53">
            <a:extLst>
              <a:ext uri="{FF2B5EF4-FFF2-40B4-BE49-F238E27FC236}">
                <a16:creationId xmlns:a16="http://schemas.microsoft.com/office/drawing/2014/main" id="{525B765A-FABB-4EF1-8A3C-7343E22EC905}"/>
              </a:ext>
            </a:extLst>
          </p:cNvPr>
          <p:cNvSpPr txBox="1"/>
          <p:nvPr/>
        </p:nvSpPr>
        <p:spPr>
          <a:xfrm>
            <a:off x="5246446" y="3421712"/>
            <a:ext cx="1533833" cy="230832"/>
          </a:xfrm>
          <a:prstGeom prst="rect">
            <a:avLst/>
          </a:prstGeom>
          <a:noFill/>
        </p:spPr>
        <p:txBody>
          <a:bodyPr wrap="square" rtlCol="0">
            <a:spAutoFit/>
          </a:bodyPr>
          <a:lstStyle/>
          <a:p>
            <a:r>
              <a:rPr lang="en-GB" sz="900" dirty="0">
                <a:solidFill>
                  <a:schemeClr val="bg1"/>
                </a:solidFill>
              </a:rPr>
              <a:t>instagram.com/</a:t>
            </a:r>
            <a:r>
              <a:rPr lang="en-GB" sz="900" dirty="0" err="1">
                <a:solidFill>
                  <a:schemeClr val="bg1"/>
                </a:solidFill>
              </a:rPr>
              <a:t>poldarkshow</a:t>
            </a:r>
            <a:endParaRPr lang="en-GB" sz="900" dirty="0">
              <a:solidFill>
                <a:schemeClr val="bg1"/>
              </a:solidFill>
            </a:endParaRPr>
          </a:p>
        </p:txBody>
      </p:sp>
      <p:sp>
        <p:nvSpPr>
          <p:cNvPr id="55" name="TextBox 54">
            <a:extLst>
              <a:ext uri="{FF2B5EF4-FFF2-40B4-BE49-F238E27FC236}">
                <a16:creationId xmlns:a16="http://schemas.microsoft.com/office/drawing/2014/main" id="{181BAD68-1A67-470F-A339-D2A20F8541BD}"/>
              </a:ext>
            </a:extLst>
          </p:cNvPr>
          <p:cNvSpPr txBox="1"/>
          <p:nvPr/>
        </p:nvSpPr>
        <p:spPr>
          <a:xfrm>
            <a:off x="5246446" y="3217665"/>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INSTAGRAM</a:t>
            </a:r>
            <a:endParaRPr lang="en-GB" sz="1050" b="1" dirty="0">
              <a:latin typeface="Poppins" panose="00000500000000000000" pitchFamily="2" charset="0"/>
              <a:cs typeface="Poppins" panose="00000500000000000000" pitchFamily="2" charset="0"/>
            </a:endParaRPr>
          </a:p>
        </p:txBody>
      </p:sp>
      <p:sp>
        <p:nvSpPr>
          <p:cNvPr id="56" name="TextBox 55">
            <a:extLst>
              <a:ext uri="{FF2B5EF4-FFF2-40B4-BE49-F238E27FC236}">
                <a16:creationId xmlns:a16="http://schemas.microsoft.com/office/drawing/2014/main" id="{4CC23893-E4FE-4EAC-81B0-811DFEB4EF22}"/>
              </a:ext>
            </a:extLst>
          </p:cNvPr>
          <p:cNvSpPr txBox="1"/>
          <p:nvPr/>
        </p:nvSpPr>
        <p:spPr>
          <a:xfrm>
            <a:off x="5246446" y="4240291"/>
            <a:ext cx="1533833" cy="230832"/>
          </a:xfrm>
          <a:prstGeom prst="rect">
            <a:avLst/>
          </a:prstGeom>
          <a:noFill/>
        </p:spPr>
        <p:txBody>
          <a:bodyPr wrap="square" rtlCol="0">
            <a:spAutoFit/>
          </a:bodyPr>
          <a:lstStyle/>
          <a:p>
            <a:r>
              <a:rPr lang="en-GB" sz="900" dirty="0">
                <a:solidFill>
                  <a:schemeClr val="bg1"/>
                </a:solidFill>
              </a:rPr>
              <a:t>TikTok.com/@poldarkshow</a:t>
            </a:r>
          </a:p>
        </p:txBody>
      </p:sp>
      <p:sp>
        <p:nvSpPr>
          <p:cNvPr id="57" name="TextBox 56">
            <a:extLst>
              <a:ext uri="{FF2B5EF4-FFF2-40B4-BE49-F238E27FC236}">
                <a16:creationId xmlns:a16="http://schemas.microsoft.com/office/drawing/2014/main" id="{DBFFEE34-C750-4BAD-9174-45837C5AAA4B}"/>
              </a:ext>
            </a:extLst>
          </p:cNvPr>
          <p:cNvSpPr txBox="1"/>
          <p:nvPr/>
        </p:nvSpPr>
        <p:spPr>
          <a:xfrm>
            <a:off x="5246446" y="4036244"/>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TIKTOK</a:t>
            </a:r>
            <a:endParaRPr lang="en-GB" sz="1050" b="1" dirty="0">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7534CFF9-4B56-47BB-8479-96E4C578ED95}"/>
              </a:ext>
            </a:extLst>
          </p:cNvPr>
          <p:cNvSpPr txBox="1"/>
          <p:nvPr/>
        </p:nvSpPr>
        <p:spPr>
          <a:xfrm>
            <a:off x="5246446" y="5049199"/>
            <a:ext cx="2029843" cy="230832"/>
          </a:xfrm>
          <a:prstGeom prst="rect">
            <a:avLst/>
          </a:prstGeom>
          <a:noFill/>
        </p:spPr>
        <p:txBody>
          <a:bodyPr wrap="square" rtlCol="0">
            <a:spAutoFit/>
          </a:bodyPr>
          <a:lstStyle/>
          <a:p>
            <a:r>
              <a:rPr lang="en-GB" sz="900" dirty="0">
                <a:solidFill>
                  <a:schemeClr val="bg1"/>
                </a:solidFill>
              </a:rPr>
              <a:t>youtube.com/@PoldarkShow</a:t>
            </a:r>
          </a:p>
        </p:txBody>
      </p:sp>
      <p:sp>
        <p:nvSpPr>
          <p:cNvPr id="59" name="TextBox 58">
            <a:extLst>
              <a:ext uri="{FF2B5EF4-FFF2-40B4-BE49-F238E27FC236}">
                <a16:creationId xmlns:a16="http://schemas.microsoft.com/office/drawing/2014/main" id="{E946522B-69F2-4C41-9D8B-D6BF865DF5C0}"/>
              </a:ext>
            </a:extLst>
          </p:cNvPr>
          <p:cNvSpPr txBox="1"/>
          <p:nvPr/>
        </p:nvSpPr>
        <p:spPr>
          <a:xfrm>
            <a:off x="5246446" y="4845152"/>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YOUTUBE</a:t>
            </a:r>
            <a:endParaRPr lang="en-GB" sz="1050" b="1" dirty="0">
              <a:latin typeface="Poppins" panose="00000500000000000000" pitchFamily="2" charset="0"/>
              <a:cs typeface="Poppins" panose="00000500000000000000" pitchFamily="2" charset="0"/>
            </a:endParaRPr>
          </a:p>
        </p:txBody>
      </p:sp>
      <p:sp>
        <p:nvSpPr>
          <p:cNvPr id="60" name="TextBox 59">
            <a:extLst>
              <a:ext uri="{FF2B5EF4-FFF2-40B4-BE49-F238E27FC236}">
                <a16:creationId xmlns:a16="http://schemas.microsoft.com/office/drawing/2014/main" id="{DBE03517-42AE-4328-8761-A626D1D2963B}"/>
              </a:ext>
            </a:extLst>
          </p:cNvPr>
          <p:cNvSpPr txBox="1"/>
          <p:nvPr/>
        </p:nvSpPr>
        <p:spPr>
          <a:xfrm>
            <a:off x="3500183" y="6540706"/>
            <a:ext cx="2143634" cy="196208"/>
          </a:xfrm>
          <a:prstGeom prst="rect">
            <a:avLst/>
          </a:prstGeom>
          <a:noFill/>
        </p:spPr>
        <p:txBody>
          <a:bodyPr wrap="square" rtlCol="0">
            <a:spAutoFit/>
          </a:bodyPr>
          <a:lstStyle/>
          <a:p>
            <a:r>
              <a:rPr lang="en-GB" sz="675" dirty="0">
                <a:solidFill>
                  <a:schemeClr val="bg1"/>
                </a:solidFill>
                <a:latin typeface="Google Sans"/>
                <a:hlinkClick r:id="rId14">
                  <a:extLst>
                    <a:ext uri="{A12FA001-AC4F-418D-AE19-62706E023703}">
                      <ahyp:hlinkClr xmlns:ahyp="http://schemas.microsoft.com/office/drawing/2018/hyperlinkcolor" val="tx"/>
                    </a:ext>
                  </a:extLst>
                </a:hlinkClick>
              </a:rPr>
              <a:t>© 2025 THE POLDARK SHOW All Rights Reserved.</a:t>
            </a:r>
            <a:endParaRPr lang="en-GB" sz="675" dirty="0">
              <a:solidFill>
                <a:schemeClr val="bg1"/>
              </a:solidFill>
            </a:endParaRPr>
          </a:p>
        </p:txBody>
      </p:sp>
      <p:pic>
        <p:nvPicPr>
          <p:cNvPr id="3" name="Picture 2">
            <a:hlinkClick r:id="rId16"/>
            <a:extLst>
              <a:ext uri="{FF2B5EF4-FFF2-40B4-BE49-F238E27FC236}">
                <a16:creationId xmlns:a16="http://schemas.microsoft.com/office/drawing/2014/main" id="{AB16B970-11DE-436D-AAF4-67A21215AA7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6122" y="5512776"/>
            <a:ext cx="663789" cy="663789"/>
          </a:xfrm>
          <a:prstGeom prst="rect">
            <a:avLst/>
          </a:prstGeom>
        </p:spPr>
      </p:pic>
      <p:pic>
        <p:nvPicPr>
          <p:cNvPr id="6" name="Picture 5">
            <a:hlinkClick r:id="rId18"/>
            <a:extLst>
              <a:ext uri="{FF2B5EF4-FFF2-40B4-BE49-F238E27FC236}">
                <a16:creationId xmlns:a16="http://schemas.microsoft.com/office/drawing/2014/main" id="{04DF78C2-9647-46F2-80FB-7CA3A59E715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41378" y="5512776"/>
            <a:ext cx="663789" cy="663789"/>
          </a:xfrm>
          <a:prstGeom prst="rect">
            <a:avLst/>
          </a:prstGeom>
        </p:spPr>
      </p:pic>
      <p:pic>
        <p:nvPicPr>
          <p:cNvPr id="10" name="Picture 9">
            <a:hlinkClick r:id="rId20"/>
            <a:extLst>
              <a:ext uri="{FF2B5EF4-FFF2-40B4-BE49-F238E27FC236}">
                <a16:creationId xmlns:a16="http://schemas.microsoft.com/office/drawing/2014/main" id="{87D479D5-2E77-4C0A-B3E2-3657507C0E8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25394" y="5512776"/>
            <a:ext cx="663789" cy="663789"/>
          </a:xfrm>
          <a:prstGeom prst="rect">
            <a:avLst/>
          </a:prstGeom>
        </p:spPr>
      </p:pic>
      <p:sp>
        <p:nvSpPr>
          <p:cNvPr id="12" name="TextBox 11">
            <a:extLst>
              <a:ext uri="{FF2B5EF4-FFF2-40B4-BE49-F238E27FC236}">
                <a16:creationId xmlns:a16="http://schemas.microsoft.com/office/drawing/2014/main" id="{6965ADE0-0C08-49F3-B767-C711720BFEA5}"/>
              </a:ext>
            </a:extLst>
          </p:cNvPr>
          <p:cNvSpPr txBox="1"/>
          <p:nvPr/>
        </p:nvSpPr>
        <p:spPr>
          <a:xfrm>
            <a:off x="739398" y="5151730"/>
            <a:ext cx="2760785" cy="230832"/>
          </a:xfrm>
          <a:prstGeom prst="rect">
            <a:avLst/>
          </a:prstGeom>
          <a:noFill/>
        </p:spPr>
        <p:txBody>
          <a:bodyPr wrap="square" rtlCol="0">
            <a:spAutoFit/>
          </a:bodyPr>
          <a:lstStyle/>
          <a:p>
            <a:r>
              <a:rPr lang="en-GB" sz="900" dirty="0">
                <a:solidFill>
                  <a:schemeClr val="bg1"/>
                </a:solidFill>
                <a:latin typeface="Poppins" panose="00000500000000000000" pitchFamily="2" charset="0"/>
                <a:cs typeface="Poppins" panose="00000500000000000000" pitchFamily="2" charset="0"/>
              </a:rPr>
              <a:t>Download as a File or view as a Flipbook</a:t>
            </a:r>
          </a:p>
        </p:txBody>
      </p:sp>
    </p:spTree>
    <p:extLst>
      <p:ext uri="{BB962C8B-B14F-4D97-AF65-F5344CB8AC3E}">
        <p14:creationId xmlns:p14="http://schemas.microsoft.com/office/powerpoint/2010/main" val="31405940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5697</TotalTime>
  <Words>2139</Words>
  <Application>Microsoft Office PowerPoint</Application>
  <PresentationFormat>On-screen Show (4:3)</PresentationFormat>
  <Paragraphs>162</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Freshman</vt:lpstr>
      <vt:lpstr>Google Sans</vt:lpstr>
      <vt:lpstr>Poppins</vt:lpstr>
      <vt:lpstr>TR</vt:lpstr>
      <vt:lpstr>Office Theme</vt:lpstr>
      <vt:lpstr>POLDARK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POLDARK</dc:title>
  <dc:creator>User</dc:creator>
  <cp:lastModifiedBy>User</cp:lastModifiedBy>
  <cp:revision>20</cp:revision>
  <dcterms:created xsi:type="dcterms:W3CDTF">2025-05-03T20:22:37Z</dcterms:created>
  <dcterms:modified xsi:type="dcterms:W3CDTF">2025-05-19T17:16:38Z</dcterms:modified>
  <cp:contentStatus/>
</cp:coreProperties>
</file>